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23"/>
  </p:notesMasterIdLst>
  <p:handoutMasterIdLst>
    <p:handoutMasterId r:id="rId24"/>
  </p:handoutMasterIdLst>
  <p:sldIdLst>
    <p:sldId id="351" r:id="rId5"/>
    <p:sldId id="343" r:id="rId6"/>
    <p:sldId id="344" r:id="rId7"/>
    <p:sldId id="286" r:id="rId8"/>
    <p:sldId id="294" r:id="rId9"/>
    <p:sldId id="348" r:id="rId10"/>
    <p:sldId id="352" r:id="rId11"/>
    <p:sldId id="298" r:id="rId12"/>
    <p:sldId id="299" r:id="rId13"/>
    <p:sldId id="301" r:id="rId14"/>
    <p:sldId id="306" r:id="rId15"/>
    <p:sldId id="308" r:id="rId16"/>
    <p:sldId id="309" r:id="rId17"/>
    <p:sldId id="324" r:id="rId18"/>
    <p:sldId id="317" r:id="rId19"/>
    <p:sldId id="318" r:id="rId20"/>
    <p:sldId id="319" r:id="rId21"/>
    <p:sldId id="346" r:id="rId22"/>
  </p:sldIdLst>
  <p:sldSz cx="12192000" cy="6858000"/>
  <p:notesSz cx="7010400" cy="9296400"/>
  <p:embeddedFontLst>
    <p:embeddedFont>
      <p:font typeface="Arial Narrow" panose="020B0606020202030204"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Cambria" panose="02040503050406030204" pitchFamily="18" charset="0"/>
      <p:regular r:id="rId33"/>
      <p:bold r:id="rId34"/>
      <p:italic r:id="rId35"/>
      <p:boldItalic r:id="rId36"/>
    </p:embeddedFont>
    <p:embeddedFont>
      <p:font typeface="Century Gothic" panose="020B0502020202020204" pitchFamily="34" charset="0"/>
      <p:regular r:id="rId37"/>
      <p:bold r:id="rId38"/>
      <p:italic r:id="rId39"/>
      <p:boldItalic r:id="rId40"/>
    </p:embeddedFont>
    <p:embeddedFont>
      <p:font typeface="Open Sans" panose="020B0606030504020204" pitchFamily="34" charset="0"/>
      <p:regular r:id="rId41"/>
      <p:bold r:id="rId42"/>
      <p:italic r:id="rId43"/>
      <p:boldItalic r:id="rId44"/>
    </p:embeddedFont>
    <p:embeddedFont>
      <p:font typeface="Proxima Nova Black" panose="02000506030000020004" pitchFamily="2" charset="0"/>
      <p:bold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2D"/>
    <a:srgbClr val="E7E7FF"/>
    <a:srgbClr val="CCCCFF"/>
    <a:srgbClr val="9B9BFF"/>
    <a:srgbClr val="CC99FF"/>
    <a:srgbClr val="2BF530"/>
    <a:srgbClr val="1A844B"/>
    <a:srgbClr val="2C86C4"/>
    <a:srgbClr val="6871AA"/>
    <a:srgbClr val="7E7E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2009" autoAdjust="0"/>
  </p:normalViewPr>
  <p:slideViewPr>
    <p:cSldViewPr snapToGrid="0">
      <p:cViewPr varScale="1">
        <p:scale>
          <a:sx n="101" d="100"/>
          <a:sy n="101" d="100"/>
        </p:scale>
        <p:origin x="126"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ABF605-326C-4C7E-89C8-1A8A85DFC38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A49F1B8A-0232-4C0D-9D9A-84102A429D5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AB70921-1229-4178-A49A-C350E788C5DE}" type="datetimeFigureOut">
              <a:rPr lang="en-US" smtClean="0"/>
              <a:t>5/21/2024</a:t>
            </a:fld>
            <a:endParaRPr lang="en-US"/>
          </a:p>
        </p:txBody>
      </p:sp>
      <p:sp>
        <p:nvSpPr>
          <p:cNvPr id="4" name="Footer Placeholder 3">
            <a:extLst>
              <a:ext uri="{FF2B5EF4-FFF2-40B4-BE49-F238E27FC236}">
                <a16:creationId xmlns:a16="http://schemas.microsoft.com/office/drawing/2014/main" id="{DFBE8D90-EA4D-4F9C-8352-84B89B96C1A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16720B-D4A7-4FC0-9715-BEEC9F501CD1}"/>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8C4FA73-BAEA-4E0E-8CF2-7D8705A7FD11}" type="slidenum">
              <a:rPr lang="en-US" smtClean="0"/>
              <a:t>‹#›</a:t>
            </a:fld>
            <a:endParaRPr lang="en-US"/>
          </a:p>
        </p:txBody>
      </p:sp>
    </p:spTree>
    <p:extLst>
      <p:ext uri="{BB962C8B-B14F-4D97-AF65-F5344CB8AC3E}">
        <p14:creationId xmlns:p14="http://schemas.microsoft.com/office/powerpoint/2010/main" val="1030451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4240CA1-DDD5-446C-BCA1-F916B845D9D2}" type="datetimeFigureOut">
              <a:rPr lang="en-US" smtClean="0"/>
              <a:t>5/21/2024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520899B-21F2-4398-A24D-7EFDC8ABECA1}" type="slidenum">
              <a:rPr lang="en-US" smtClean="0"/>
              <a:t>‹#›</a:t>
            </a:fld>
            <a:endParaRPr lang="en-US"/>
          </a:p>
        </p:txBody>
      </p:sp>
    </p:spTree>
    <p:extLst>
      <p:ext uri="{BB962C8B-B14F-4D97-AF65-F5344CB8AC3E}">
        <p14:creationId xmlns:p14="http://schemas.microsoft.com/office/powerpoint/2010/main" val="1938120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Neighborhood Matching Grants pre-application workshop.</a:t>
            </a:r>
          </a:p>
        </p:txBody>
      </p:sp>
      <p:sp>
        <p:nvSpPr>
          <p:cNvPr id="4" name="Slide Number Placeholder 3"/>
          <p:cNvSpPr>
            <a:spLocks noGrp="1"/>
          </p:cNvSpPr>
          <p:nvPr>
            <p:ph type="sldNum" sz="quarter" idx="5"/>
          </p:nvPr>
        </p:nvSpPr>
        <p:spPr/>
        <p:txBody>
          <a:bodyPr/>
          <a:lstStyle/>
          <a:p>
            <a:fld id="{B520899B-21F2-4398-A24D-7EFDC8ABECA1}" type="slidenum">
              <a:rPr lang="en-US" smtClean="0"/>
              <a:t>1</a:t>
            </a:fld>
            <a:endParaRPr lang="en-US"/>
          </a:p>
        </p:txBody>
      </p:sp>
    </p:spTree>
    <p:extLst>
      <p:ext uri="{BB962C8B-B14F-4D97-AF65-F5344CB8AC3E}">
        <p14:creationId xmlns:p14="http://schemas.microsoft.com/office/powerpoint/2010/main" val="3066500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Neighborhood organizations have partnered with schools on matching grant projects. </a:t>
            </a:r>
          </a:p>
          <a:p>
            <a:endParaRPr lang="en-US" baseline="0" dirty="0"/>
          </a:p>
          <a:p>
            <a:r>
              <a:rPr lang="en-US" baseline="0" dirty="0"/>
              <a:t>Partnerships are a win-win for the neighborhood and the school.</a:t>
            </a:r>
            <a:endParaRPr lang="en-US" dirty="0"/>
          </a:p>
        </p:txBody>
      </p:sp>
      <p:sp>
        <p:nvSpPr>
          <p:cNvPr id="4" name="Slide Number Placeholder 3"/>
          <p:cNvSpPr>
            <a:spLocks noGrp="1"/>
          </p:cNvSpPr>
          <p:nvPr>
            <p:ph type="sldNum" sz="quarter" idx="10"/>
          </p:nvPr>
        </p:nvSpPr>
        <p:spPr/>
        <p:txBody>
          <a:bodyPr/>
          <a:lstStyle/>
          <a:p>
            <a:pPr>
              <a:defRPr/>
            </a:pPr>
            <a:fld id="{04FF42E5-7FB8-49E4-95EA-113AA1BA96D9}" type="slidenum">
              <a:rPr lang="en-US" smtClean="0">
                <a:solidFill>
                  <a:prstClr val="black"/>
                </a:solidFill>
              </a:rPr>
              <a:pPr>
                <a:defRPr/>
              </a:pPr>
              <a:t>12</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 neighborhoods across Charlotte </a:t>
            </a:r>
            <a:r>
              <a:rPr lang="en-US" baseline="0" dirty="0"/>
              <a:t>have started community gardens with the help of a neighborhood matching grant.</a:t>
            </a:r>
          </a:p>
          <a:p>
            <a:endParaRPr lang="en-US" baseline="0" dirty="0"/>
          </a:p>
        </p:txBody>
      </p:sp>
      <p:sp>
        <p:nvSpPr>
          <p:cNvPr id="4" name="Slide Number Placeholder 3"/>
          <p:cNvSpPr>
            <a:spLocks noGrp="1"/>
          </p:cNvSpPr>
          <p:nvPr>
            <p:ph type="sldNum" sz="quarter" idx="10"/>
          </p:nvPr>
        </p:nvSpPr>
        <p:spPr/>
        <p:txBody>
          <a:bodyPr/>
          <a:lstStyle/>
          <a:p>
            <a:pPr>
              <a:defRPr/>
            </a:pPr>
            <a:fld id="{04FF42E5-7FB8-49E4-95EA-113AA1BA96D9}" type="slidenum">
              <a:rPr lang="en-US" smtClean="0">
                <a:solidFill>
                  <a:prstClr val="black"/>
                </a:solidFill>
              </a:rPr>
              <a:pPr>
                <a:defRPr/>
              </a:pPr>
              <a:t>13</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Remember – the projects we have highlighted are only examples of what grant funding can be used for – we encourage you to think of a project that will have the greatest impact for your community.</a:t>
            </a:r>
          </a:p>
          <a:p>
            <a:endParaRPr lang="en-US" baseline="0" dirty="0"/>
          </a:p>
          <a:p>
            <a:r>
              <a:rPr lang="en-US" baseline="0" dirty="0"/>
              <a:t>So… what will </a:t>
            </a:r>
            <a:r>
              <a:rPr lang="en-US" i="1" baseline="0" dirty="0"/>
              <a:t>your</a:t>
            </a:r>
            <a:r>
              <a:rPr lang="en-US" baseline="0" dirty="0"/>
              <a:t> neighborhood think of next?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4FF42E5-7FB8-49E4-95EA-113AA1BA96D9}" type="slidenum">
              <a:rPr lang="en-US" smtClean="0">
                <a:solidFill>
                  <a:prstClr val="black"/>
                </a:solidFill>
              </a:rPr>
              <a:pPr>
                <a:defRPr/>
              </a:pPr>
              <a:t>14</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2667">
              <a:defRPr/>
            </a:pPr>
            <a:r>
              <a:rPr lang="en-US" dirty="0"/>
              <a:t>The next few slides include project ideas and opportunities. </a:t>
            </a:r>
            <a:endParaRPr lang="en-US" sz="20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6B702AB0-66C9-4144-AB74-DEE9537390C4}" type="slidenum">
              <a:rPr lang="en-US" smtClean="0"/>
              <a:t>15</a:t>
            </a:fld>
            <a:endParaRPr lang="en-US"/>
          </a:p>
        </p:txBody>
      </p:sp>
    </p:spTree>
    <p:extLst>
      <p:ext uri="{BB962C8B-B14F-4D97-AF65-F5344CB8AC3E}">
        <p14:creationId xmlns:p14="http://schemas.microsoft.com/office/powerpoint/2010/main" val="3474628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it as a </a:t>
            </a:r>
            <a:r>
              <a:rPr lang="en-US" dirty="0">
                <a:latin typeface="Calibri" panose="020F0502020204030204" pitchFamily="34" charset="0"/>
                <a:ea typeface="Calibri" panose="020F0502020204030204" pitchFamily="34" charset="0"/>
              </a:rPr>
              <a:t>compliment to the great work underway for us to widely demonstrate what’s possible. </a:t>
            </a:r>
            <a:endParaRPr lang="en-US" dirty="0"/>
          </a:p>
        </p:txBody>
      </p:sp>
      <p:sp>
        <p:nvSpPr>
          <p:cNvPr id="4" name="Slide Number Placeholder 3"/>
          <p:cNvSpPr>
            <a:spLocks noGrp="1"/>
          </p:cNvSpPr>
          <p:nvPr>
            <p:ph type="sldNum" sz="quarter" idx="10"/>
          </p:nvPr>
        </p:nvSpPr>
        <p:spPr/>
        <p:txBody>
          <a:bodyPr/>
          <a:lstStyle/>
          <a:p>
            <a:fld id="{6B702AB0-66C9-4144-AB74-DEE9537390C4}" type="slidenum">
              <a:rPr lang="en-US" smtClean="0"/>
              <a:t>16</a:t>
            </a:fld>
            <a:endParaRPr lang="en-US"/>
          </a:p>
        </p:txBody>
      </p:sp>
    </p:spTree>
    <p:extLst>
      <p:ext uri="{BB962C8B-B14F-4D97-AF65-F5344CB8AC3E}">
        <p14:creationId xmlns:p14="http://schemas.microsoft.com/office/powerpoint/2010/main" val="2212075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Calibri" panose="020F0502020204030204" pitchFamily="34" charset="0"/>
                <a:ea typeface="Calibri" panose="020F0502020204030204" pitchFamily="34" charset="0"/>
              </a:rPr>
              <a:t>And we hope that seeing what others have done is beneficial and maybe provide ideas or </a:t>
            </a:r>
            <a:r>
              <a:rPr lang="en-US" dirty="0">
                <a:latin typeface="Calibri" panose="020F0502020204030204" pitchFamily="34" charset="0"/>
                <a:ea typeface="Calibri" panose="020F0502020204030204" pitchFamily="34" charset="0"/>
              </a:rPr>
              <a:t>inspiration for your own projects!</a:t>
            </a:r>
            <a:endParaRPr lang="en-US" dirty="0"/>
          </a:p>
        </p:txBody>
      </p:sp>
      <p:sp>
        <p:nvSpPr>
          <p:cNvPr id="4" name="Slide Number Placeholder 3"/>
          <p:cNvSpPr>
            <a:spLocks noGrp="1"/>
          </p:cNvSpPr>
          <p:nvPr>
            <p:ph type="sldNum" sz="quarter" idx="10"/>
          </p:nvPr>
        </p:nvSpPr>
        <p:spPr/>
        <p:txBody>
          <a:bodyPr/>
          <a:lstStyle/>
          <a:p>
            <a:fld id="{6B702AB0-66C9-4144-AB74-DEE9537390C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812773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ways to get more information and contact info for program staff.</a:t>
            </a:r>
          </a:p>
          <a:p>
            <a:endParaRPr lang="en-US" dirty="0"/>
          </a:p>
          <a:p>
            <a:r>
              <a:rPr lang="en-US" dirty="0"/>
              <a:t>Thanks for participating in this virtual workshop!</a:t>
            </a:r>
          </a:p>
        </p:txBody>
      </p:sp>
      <p:sp>
        <p:nvSpPr>
          <p:cNvPr id="4" name="Slide Number Placeholder 3"/>
          <p:cNvSpPr>
            <a:spLocks noGrp="1"/>
          </p:cNvSpPr>
          <p:nvPr>
            <p:ph type="sldNum" sz="quarter" idx="5"/>
          </p:nvPr>
        </p:nvSpPr>
        <p:spPr/>
        <p:txBody>
          <a:bodyPr/>
          <a:lstStyle/>
          <a:p>
            <a:fld id="{B520899B-21F2-4398-A24D-7EFDC8ABECA1}" type="slidenum">
              <a:rPr lang="en-US" smtClean="0"/>
              <a:t>18</a:t>
            </a:fld>
            <a:endParaRPr lang="en-US"/>
          </a:p>
        </p:txBody>
      </p:sp>
    </p:spTree>
    <p:extLst>
      <p:ext uri="{BB962C8B-B14F-4D97-AF65-F5344CB8AC3E}">
        <p14:creationId xmlns:p14="http://schemas.microsoft.com/office/powerpoint/2010/main" val="229879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final section, we’ll discuss the required documentation:</a:t>
            </a:r>
          </a:p>
          <a:p>
            <a:endParaRPr lang="en-US" dirty="0"/>
          </a:p>
          <a:p>
            <a:r>
              <a:rPr lang="en-US" dirty="0"/>
              <a:t>- pledge sheets and sign in sheets – and the difference between them, and the</a:t>
            </a:r>
          </a:p>
          <a:p>
            <a:r>
              <a:rPr lang="en-US" dirty="0"/>
              <a:t>- budget worksheet</a:t>
            </a:r>
          </a:p>
          <a:p>
            <a:endParaRPr lang="en-US" dirty="0"/>
          </a:p>
          <a:p>
            <a:r>
              <a:rPr lang="en-US" dirty="0"/>
              <a:t>And optional documents, including the contribution template</a:t>
            </a:r>
          </a:p>
          <a:p>
            <a:endParaRPr lang="en-US" dirty="0"/>
          </a:p>
          <a:p>
            <a:r>
              <a:rPr lang="en-US" dirty="0"/>
              <a:t>Let’s start with pledge sheets.  You will</a:t>
            </a:r>
            <a:r>
              <a:rPr lang="en-US" baseline="0" dirty="0"/>
              <a:t> be asked to submit volunteer hour commitments with your application. Pledges for volunteer engagement must be a minimum of 50% of your grant request. You may match funds with 100% volunteer engagement, or once the 50% requirement is met, you may use any combination of hours, </a:t>
            </a:r>
            <a:r>
              <a:rPr lang="en-US" baseline="0" dirty="0" err="1"/>
              <a:t>inkind</a:t>
            </a:r>
            <a:r>
              <a:rPr lang="en-US" baseline="0" dirty="0"/>
              <a:t> donations of goods or services and cash contributions to meet the second half of the match.</a:t>
            </a:r>
          </a:p>
          <a:p>
            <a:endParaRPr lang="en-US" baseline="0" dirty="0"/>
          </a:p>
          <a:p>
            <a:r>
              <a:rPr lang="en-US" dirty="0"/>
              <a:t>When planning your events, think about events you already do or things you want to try! You’ll be asking your neighbors and other volunteers to commit hours to show support for the project. Hours can be in the form of project implementation or for fun activities like National Night Out.  You might</a:t>
            </a:r>
            <a:r>
              <a:rPr lang="en-US" baseline="0" dirty="0"/>
              <a:t> secure all of your hours at one specific event, but more than likely, you will have several volunteer events related to the project. Please submit a volunteer pledge sheet for each event.</a:t>
            </a:r>
            <a:endParaRPr lang="en-US" dirty="0"/>
          </a:p>
          <a:p>
            <a:r>
              <a:rPr lang="en-US" dirty="0"/>
              <a:t> </a:t>
            </a:r>
          </a:p>
          <a:p>
            <a:r>
              <a:rPr lang="en-US" dirty="0"/>
              <a:t>Neighborhoods are fluid, and individuals</a:t>
            </a:r>
            <a:r>
              <a:rPr lang="en-US" baseline="0" dirty="0"/>
              <a:t> move into and out of </a:t>
            </a:r>
            <a:r>
              <a:rPr lang="en-US" dirty="0"/>
              <a:t>neighborhoods during projects, so it helps</a:t>
            </a:r>
            <a:r>
              <a:rPr lang="en-US" baseline="0" dirty="0"/>
              <a:t> to show</a:t>
            </a:r>
            <a:r>
              <a:rPr lang="en-US" dirty="0"/>
              <a:t> commitment from a large number of volunteers.</a:t>
            </a:r>
          </a:p>
          <a:p>
            <a:endParaRPr lang="en-US" dirty="0"/>
          </a:p>
          <a:p>
            <a:r>
              <a:rPr lang="en-US" b="1" dirty="0"/>
              <a:t>We are only accepting written pledges going forward</a:t>
            </a:r>
            <a:r>
              <a:rPr lang="en-US" dirty="0"/>
              <a:t>. (effective June 1, 2024) The virtual option implemented during the pandemic has ended and we’re going back to basics.   Please use this pledge sheet, downloadable from the application.</a:t>
            </a:r>
          </a:p>
          <a:p>
            <a:endParaRPr lang="en-US" dirty="0"/>
          </a:p>
          <a:p>
            <a:r>
              <a:rPr lang="en-US" dirty="0"/>
              <a:t>The total of your pledge sheets need to match up with what you are reporting on the budget-volunteer hour worksheet.</a:t>
            </a:r>
          </a:p>
          <a:p>
            <a:endParaRPr lang="en-US" dirty="0"/>
          </a:p>
          <a:p>
            <a:r>
              <a:rPr lang="en-US" dirty="0"/>
              <a:t>Each activity should have a sheet/s and the total pledge hours for that activity get copied over to the worksheet.</a:t>
            </a:r>
          </a:p>
          <a:p>
            <a:endParaRPr lang="en-US" dirty="0"/>
          </a:p>
          <a:p>
            <a:r>
              <a:rPr lang="en-US" dirty="0"/>
              <a:t>The purpose of the pledge sheets and the goal of this requirement is to show broad support and participation from your neighbors. Those pledge sheets contribute toward your Participation score.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520899B-21F2-4398-A24D-7EFDC8ABECA1}" type="slidenum">
              <a:rPr lang="en-US" smtClean="0"/>
              <a:t>2</a:t>
            </a:fld>
            <a:endParaRPr lang="en-US"/>
          </a:p>
        </p:txBody>
      </p:sp>
    </p:spTree>
    <p:extLst>
      <p:ext uri="{BB962C8B-B14F-4D97-AF65-F5344CB8AC3E}">
        <p14:creationId xmlns:p14="http://schemas.microsoft.com/office/powerpoint/2010/main" val="1994333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document on your screen now is the Sign in sheet – this is the sheet you’ll print to take with you to your events.</a:t>
            </a:r>
          </a:p>
          <a:p>
            <a:endParaRPr lang="en-US" dirty="0"/>
          </a:p>
          <a:p>
            <a:r>
              <a:rPr lang="en-US" dirty="0"/>
              <a:t>This needs to be signed by the event participants – no virtual sheets will be accepted (effective June 1, 2024 application cycle)</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520899B-21F2-4398-A24D-7EFDC8ABECA1}" type="slidenum">
              <a:rPr lang="en-US" smtClean="0"/>
              <a:t>3</a:t>
            </a:fld>
            <a:endParaRPr lang="en-US"/>
          </a:p>
        </p:txBody>
      </p:sp>
    </p:spTree>
    <p:extLst>
      <p:ext uri="{BB962C8B-B14F-4D97-AF65-F5344CB8AC3E}">
        <p14:creationId xmlns:p14="http://schemas.microsoft.com/office/powerpoint/2010/main" val="2698942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a:t>
            </a:r>
            <a:r>
              <a:rPr lang="en-US" baseline="0" dirty="0"/>
              <a:t> will also be asked to document any cash or in-kind contributions that individuals or organizations will put toward the project. For every cash or in-kind contribution listed on your budget worksheet, you will need to submit a contribution template or other written documentation.  These might be from your neighborhood organization, individual residents, or local businesses.</a:t>
            </a:r>
          </a:p>
          <a:p>
            <a:endParaRPr lang="en-US" baseline="0" dirty="0"/>
          </a:p>
        </p:txBody>
      </p:sp>
      <p:sp>
        <p:nvSpPr>
          <p:cNvPr id="4" name="Slide Number Placeholder 3"/>
          <p:cNvSpPr>
            <a:spLocks noGrp="1"/>
          </p:cNvSpPr>
          <p:nvPr>
            <p:ph type="sldNum" sz="quarter" idx="10"/>
          </p:nvPr>
        </p:nvSpPr>
        <p:spPr/>
        <p:txBody>
          <a:bodyPr/>
          <a:lstStyle/>
          <a:p>
            <a:pPr>
              <a:defRPr/>
            </a:pPr>
            <a:fld id="{04FF42E5-7FB8-49E4-95EA-113AA1BA96D9}" type="slidenum">
              <a:rPr lang="en-US" smtClean="0">
                <a:solidFill>
                  <a:prstClr val="black"/>
                </a:solidFill>
              </a:rPr>
              <a:pPr>
                <a:defRPr/>
              </a:pPr>
              <a:t>4</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387">
              <a:defRPr/>
            </a:pPr>
            <a:r>
              <a:rPr lang="en-US" baseline="0" dirty="0"/>
              <a:t>The budget worksheet is one of the most important pieces of your application. The budget worksheet template helps your neighborhood think through the necessary expenses, funding sources, and volunteer commitments required to complete your project.</a:t>
            </a:r>
          </a:p>
          <a:p>
            <a:pPr defTabSz="966387">
              <a:defRPr/>
            </a:pPr>
            <a:endParaRPr lang="en-US" baseline="0" dirty="0"/>
          </a:p>
          <a:p>
            <a:pPr defTabSz="966387">
              <a:defRPr/>
            </a:pPr>
            <a:r>
              <a:rPr lang="en-US" baseline="0" dirty="0"/>
              <a:t>The budget worksheet is a Microsoft Excel spreadsheet.  The first tab asks you to list project costs, both those for which you are requesting funding, and those which your neighborhood will cover.  It also asks for any in-kind contributions that your neighborhood anticipates.  In-kind contributions can come from residents, local businesses, community partners, or other sources.</a:t>
            </a:r>
          </a:p>
          <a:p>
            <a:pPr defTabSz="966387">
              <a:defRPr/>
            </a:pPr>
            <a:endParaRPr lang="en-US" baseline="0" dirty="0"/>
          </a:p>
          <a:p>
            <a:pPr defTabSz="966387">
              <a:defRPr/>
            </a:pPr>
            <a:r>
              <a:rPr lang="en-US" baseline="0" dirty="0"/>
              <a:t>Based on the figures you input on the first tab, the second tab will show the minimum number of volunteer hours your neighborhood needs to commit to. On this page, you should list volunteer activities and projects hours.  Once these numbers are entered, the first tab will update to reflect the value of your volunteer commitment.</a:t>
            </a:r>
          </a:p>
          <a:p>
            <a:pPr defTabSz="966387">
              <a:defRPr/>
            </a:pPr>
            <a:endParaRPr lang="en-US" baseline="0" dirty="0"/>
          </a:p>
          <a:p>
            <a:pPr defTabSz="966387">
              <a:defRPr/>
            </a:pPr>
            <a:endParaRPr lang="en-US" b="1" baseline="0" dirty="0"/>
          </a:p>
        </p:txBody>
      </p:sp>
      <p:sp>
        <p:nvSpPr>
          <p:cNvPr id="4" name="Slide Number Placeholder 3"/>
          <p:cNvSpPr>
            <a:spLocks noGrp="1"/>
          </p:cNvSpPr>
          <p:nvPr>
            <p:ph type="sldNum" sz="quarter" idx="10"/>
          </p:nvPr>
        </p:nvSpPr>
        <p:spPr/>
        <p:txBody>
          <a:bodyPr/>
          <a:lstStyle/>
          <a:p>
            <a:pPr>
              <a:defRPr/>
            </a:pPr>
            <a:fld id="{04FF42E5-7FB8-49E4-95EA-113AA1BA96D9}" type="slidenum">
              <a:rPr lang="en-US" smtClean="0">
                <a:solidFill>
                  <a:prstClr val="black"/>
                </a:solidFill>
              </a:rPr>
              <a:pPr>
                <a:defRPr/>
              </a:pPr>
              <a:t>5</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love to share success stories! </a:t>
            </a:r>
            <a:r>
              <a:rPr lang="en-US" baseline="0" dirty="0"/>
              <a:t>Many neighborhoods have received matching grant funds for entrance signs, as seen in these pictures...  </a:t>
            </a:r>
            <a:endParaRPr lang="en-US" dirty="0"/>
          </a:p>
        </p:txBody>
      </p:sp>
      <p:sp>
        <p:nvSpPr>
          <p:cNvPr id="4" name="Slide Number Placeholder 3"/>
          <p:cNvSpPr>
            <a:spLocks noGrp="1"/>
          </p:cNvSpPr>
          <p:nvPr>
            <p:ph type="sldNum" sz="quarter" idx="10"/>
          </p:nvPr>
        </p:nvSpPr>
        <p:spPr/>
        <p:txBody>
          <a:bodyPr/>
          <a:lstStyle/>
          <a:p>
            <a:fld id="{6B702AB0-66C9-4144-AB74-DEE9537390C4}" type="slidenum">
              <a:rPr lang="en-US" smtClean="0"/>
              <a:t>8</a:t>
            </a:fld>
            <a:endParaRPr lang="en-US"/>
          </a:p>
        </p:txBody>
      </p:sp>
    </p:spTree>
    <p:extLst>
      <p:ext uri="{BB962C8B-B14F-4D97-AF65-F5344CB8AC3E}">
        <p14:creationId xmlns:p14="http://schemas.microsoft.com/office/powerpoint/2010/main" val="402806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568">
              <a:defRPr/>
            </a:pPr>
            <a:r>
              <a:rPr lang="en-US" baseline="0" dirty="0"/>
              <a:t>Other neighborhoods have received funding for decorative pole signs…</a:t>
            </a:r>
            <a:endParaRPr lang="en-US" dirty="0"/>
          </a:p>
          <a:p>
            <a:endParaRPr lang="en-US" dirty="0"/>
          </a:p>
        </p:txBody>
      </p:sp>
      <p:sp>
        <p:nvSpPr>
          <p:cNvPr id="4" name="Slide Number Placeholder 3"/>
          <p:cNvSpPr>
            <a:spLocks noGrp="1"/>
          </p:cNvSpPr>
          <p:nvPr>
            <p:ph type="sldNum" sz="quarter" idx="10"/>
          </p:nvPr>
        </p:nvSpPr>
        <p:spPr/>
        <p:txBody>
          <a:bodyPr/>
          <a:lstStyle/>
          <a:p>
            <a:fld id="{6B702AB0-66C9-4144-AB74-DEE9537390C4}" type="slidenum">
              <a:rPr lang="en-US" smtClean="0"/>
              <a:t>9</a:t>
            </a:fld>
            <a:endParaRPr lang="en-US"/>
          </a:p>
        </p:txBody>
      </p:sp>
    </p:spTree>
    <p:extLst>
      <p:ext uri="{BB962C8B-B14F-4D97-AF65-F5344CB8AC3E}">
        <p14:creationId xmlns:p14="http://schemas.microsoft.com/office/powerpoint/2010/main" val="402806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 neighborhoods</a:t>
            </a:r>
            <a:r>
              <a:rPr lang="en-US" baseline="0" dirty="0"/>
              <a:t> have received grant funds for public art projects including murals…</a:t>
            </a:r>
          </a:p>
          <a:p>
            <a:endParaRPr lang="en-US" baseline="0" dirty="0"/>
          </a:p>
        </p:txBody>
      </p:sp>
      <p:sp>
        <p:nvSpPr>
          <p:cNvPr id="4" name="Slide Number Placeholder 3"/>
          <p:cNvSpPr>
            <a:spLocks noGrp="1"/>
          </p:cNvSpPr>
          <p:nvPr>
            <p:ph type="sldNum" sz="quarter" idx="10"/>
          </p:nvPr>
        </p:nvSpPr>
        <p:spPr/>
        <p:txBody>
          <a:bodyPr/>
          <a:lstStyle/>
          <a:p>
            <a:pPr>
              <a:defRPr/>
            </a:pPr>
            <a:fld id="{04FF42E5-7FB8-49E4-95EA-113AA1BA96D9}" type="slidenum">
              <a:rPr lang="en-US" smtClean="0">
                <a:solidFill>
                  <a:prstClr val="black"/>
                </a:solidFill>
              </a:rPr>
              <a:pPr>
                <a:defRPr/>
              </a:pPr>
              <a:t>10</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to create or improve nature trails!</a:t>
            </a:r>
          </a:p>
        </p:txBody>
      </p:sp>
      <p:sp>
        <p:nvSpPr>
          <p:cNvPr id="4" name="Slide Number Placeholder 3"/>
          <p:cNvSpPr>
            <a:spLocks noGrp="1"/>
          </p:cNvSpPr>
          <p:nvPr>
            <p:ph type="sldNum" sz="quarter" idx="10"/>
          </p:nvPr>
        </p:nvSpPr>
        <p:spPr/>
        <p:txBody>
          <a:bodyPr/>
          <a:lstStyle/>
          <a:p>
            <a:pPr>
              <a:defRPr/>
            </a:pPr>
            <a:fld id="{04FF42E5-7FB8-49E4-95EA-113AA1BA96D9}" type="slidenum">
              <a:rPr lang="en-US" smtClean="0">
                <a:solidFill>
                  <a:prstClr val="black"/>
                </a:solidFill>
              </a:rPr>
              <a:pPr>
                <a:defRPr/>
              </a:pPr>
              <a:t>11</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39B182-4EAB-4881-AEEE-E46D7C6AED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54"/>
            <a:ext cx="12192000" cy="6857143"/>
          </a:xfrm>
          <a:prstGeom prst="rect">
            <a:avLst/>
          </a:prstGeom>
        </p:spPr>
      </p:pic>
      <p:sp>
        <p:nvSpPr>
          <p:cNvPr id="2" name="Title 1">
            <a:extLst>
              <a:ext uri="{FF2B5EF4-FFF2-40B4-BE49-F238E27FC236}">
                <a16:creationId xmlns:a16="http://schemas.microsoft.com/office/drawing/2014/main" id="{53894F78-8F46-43DF-9D1E-F0E2803251BB}"/>
              </a:ext>
            </a:extLst>
          </p:cNvPr>
          <p:cNvSpPr>
            <a:spLocks noGrp="1"/>
          </p:cNvSpPr>
          <p:nvPr>
            <p:ph type="ctrTitle"/>
          </p:nvPr>
        </p:nvSpPr>
        <p:spPr>
          <a:xfrm>
            <a:off x="443344" y="1564542"/>
            <a:ext cx="10873487" cy="2499587"/>
          </a:xfrm>
        </p:spPr>
        <p:txBody>
          <a:bodyPr anchor="b">
            <a:noAutofit/>
          </a:bodyPr>
          <a:lstStyle>
            <a:lvl1pPr algn="l">
              <a:lnSpc>
                <a:spcPct val="80000"/>
              </a:lnSpc>
              <a:defRPr sz="8800" b="1" baseline="0">
                <a:ln w="12700">
                  <a:solidFill>
                    <a:srgbClr val="1A844B"/>
                  </a:solidFill>
                </a:ln>
                <a:solidFill>
                  <a:schemeClr val="tx2"/>
                </a:solidFill>
                <a:latin typeface="+mj-lt"/>
                <a:ea typeface="Open Sans Extrabold" panose="020B0906030804020204" pitchFamily="34" charset="0"/>
                <a:cs typeface="Open Sans Extrabold" panose="020B09060308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C17EDF-E4F5-4B1C-ACD2-9522543765B4}"/>
              </a:ext>
            </a:extLst>
          </p:cNvPr>
          <p:cNvSpPr>
            <a:spLocks noGrp="1"/>
          </p:cNvSpPr>
          <p:nvPr>
            <p:ph type="subTitle" idx="1"/>
          </p:nvPr>
        </p:nvSpPr>
        <p:spPr>
          <a:xfrm>
            <a:off x="443345" y="4197565"/>
            <a:ext cx="9144000" cy="1655762"/>
          </a:xfrm>
        </p:spPr>
        <p:txBody>
          <a:bodyPr/>
          <a:lstStyle>
            <a:lvl1pPr marL="0" indent="0" algn="l">
              <a:buNone/>
              <a:defRPr sz="2400" b="1" cap="all" spc="100" baseline="0">
                <a:ln w="12700">
                  <a:solidFill>
                    <a:schemeClr val="accent2"/>
                  </a:solidFill>
                </a:ln>
                <a:solidFill>
                  <a:schemeClr val="accent2"/>
                </a:solidFill>
                <a:latin typeface="+mj-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A8C30FF-3DA9-49B6-A86A-F68EF8FBA443}"/>
              </a:ext>
            </a:extLst>
          </p:cNvPr>
          <p:cNvSpPr>
            <a:spLocks noGrp="1"/>
          </p:cNvSpPr>
          <p:nvPr>
            <p:ph type="dt" sz="half" idx="10"/>
          </p:nvPr>
        </p:nvSpPr>
        <p:spPr>
          <a:xfrm>
            <a:off x="8953500" y="577237"/>
            <a:ext cx="2743200" cy="365125"/>
          </a:xfrm>
          <a:prstGeom prst="rect">
            <a:avLst/>
          </a:prstGeom>
        </p:spPr>
        <p:txBody>
          <a:bodyPr/>
          <a:lstStyle>
            <a:lvl1pPr algn="r">
              <a:defRPr b="1" strike="noStrike" spc="100" baseline="0">
                <a:ln>
                  <a:noFill/>
                </a:ln>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Tree>
    <p:extLst>
      <p:ext uri="{BB962C8B-B14F-4D97-AF65-F5344CB8AC3E}">
        <p14:creationId xmlns:p14="http://schemas.microsoft.com/office/powerpoint/2010/main" val="1397168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5BA3B3-0D1A-45C4-880A-3C6143D3AFFD}"/>
              </a:ext>
            </a:extLst>
          </p:cNvPr>
          <p:cNvSpPr>
            <a:spLocks noGrp="1"/>
          </p:cNvSpPr>
          <p:nvPr>
            <p:ph type="sldNum" sz="quarter" idx="10"/>
          </p:nvPr>
        </p:nvSpPr>
        <p:spPr>
          <a:xfrm>
            <a:off x="8954218" y="6558742"/>
            <a:ext cx="3122763" cy="299258"/>
          </a:xfrm>
          <a:prstGeom prst="rect">
            <a:avLst/>
          </a:prstGeom>
        </p:spPr>
        <p:txBody>
          <a:bodyPr/>
          <a:lstStyle/>
          <a:p>
            <a:fld id="{BF891440-8A38-4B35-B518-E5BA39D3850D}" type="slidenum">
              <a:rPr lang="en-US" smtClean="0"/>
              <a:pPr/>
              <a:t>‹#›</a:t>
            </a:fld>
            <a:endParaRPr lang="en-US" dirty="0"/>
          </a:p>
        </p:txBody>
      </p:sp>
      <p:pic>
        <p:nvPicPr>
          <p:cNvPr id="5" name="Picture 4">
            <a:extLst>
              <a:ext uri="{FF2B5EF4-FFF2-40B4-BE49-F238E27FC236}">
                <a16:creationId xmlns:a16="http://schemas.microsoft.com/office/drawing/2014/main" id="{58616EE6-404D-40B8-A9C9-FE0395CDFC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6" name="Title 1">
            <a:extLst>
              <a:ext uri="{FF2B5EF4-FFF2-40B4-BE49-F238E27FC236}">
                <a16:creationId xmlns:a16="http://schemas.microsoft.com/office/drawing/2014/main" id="{1927903F-950A-4C8F-882C-6838123482C4}"/>
              </a:ext>
            </a:extLst>
          </p:cNvPr>
          <p:cNvSpPr>
            <a:spLocks noGrp="1"/>
          </p:cNvSpPr>
          <p:nvPr>
            <p:ph type="title"/>
          </p:nvPr>
        </p:nvSpPr>
        <p:spPr>
          <a:xfrm>
            <a:off x="2717291" y="965553"/>
            <a:ext cx="6757416" cy="3628445"/>
          </a:xfrm>
        </p:spPr>
        <p:txBody>
          <a:bodyPr/>
          <a:lstStyle>
            <a:lvl1pPr algn="ctr">
              <a:defRPr b="1">
                <a:ln>
                  <a:noFill/>
                </a:ln>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55080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9287E-8AE0-405A-94AF-88234714E64C}"/>
              </a:ext>
            </a:extLst>
          </p:cNvPr>
          <p:cNvSpPr>
            <a:spLocks noGrp="1"/>
          </p:cNvSpPr>
          <p:nvPr>
            <p:ph type="title"/>
          </p:nvPr>
        </p:nvSpPr>
        <p:spPr/>
        <p:txBody>
          <a:bodyPr/>
          <a:lstStyle>
            <a:lvl1pPr>
              <a:defRPr b="1">
                <a:ln w="19050">
                  <a:noFill/>
                </a:ln>
                <a:solidFill>
                  <a:schemeClr val="tx2"/>
                </a:solidFill>
                <a:latin typeface="+mj-lt"/>
                <a:ea typeface="Open Sans Extrabold" panose="020B0906030804020204" pitchFamily="34" charset="0"/>
                <a:cs typeface="Open Sans Extrabold" panose="020B09060308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43B8EE-D964-413B-842A-431A78C3DE0D}"/>
              </a:ext>
            </a:extLst>
          </p:cNvPr>
          <p:cNvSpPr>
            <a:spLocks noGrp="1"/>
          </p:cNvSpPr>
          <p:nvPr>
            <p:ph idx="1" hasCustomPrompt="1"/>
          </p:nvPr>
        </p:nvSpPr>
        <p:spPr/>
        <p:txBody>
          <a:bodyPr/>
          <a:lstStyle>
            <a:lvl1pPr marL="228600" indent="-228600">
              <a:buClr>
                <a:schemeClr val="accent2"/>
              </a:buClr>
              <a:buFont typeface="Proxima Nova Black" panose="02000506030000020004" pitchFamily="50" charset="0"/>
              <a:buChar char="⊲"/>
              <a:defRPr lang="en-US" sz="2800" b="1" kern="1200" dirty="0">
                <a:ln w="6350">
                  <a:noFill/>
                </a:ln>
                <a:solidFill>
                  <a:schemeClr val="tx1"/>
                </a:solidFill>
                <a:latin typeface="+mj-lt"/>
                <a:ea typeface="Open Sans" panose="020B0606030504020204" pitchFamily="34" charset="0"/>
                <a:cs typeface="Open Sans" panose="020B0606030504020204" pitchFamily="34" charset="0"/>
              </a:defRPr>
            </a:lvl1pPr>
            <a:lvl2pPr>
              <a:defRPr>
                <a:latin typeface="Cambria" panose="02040503050406030204" pitchFamily="18" charset="0"/>
                <a:ea typeface="Cambria" panose="02040503050406030204" pitchFamily="18" charset="0"/>
              </a:defRPr>
            </a:lvl2pPr>
            <a:lvl3pPr>
              <a:defRPr i="1">
                <a:latin typeface="Cambria" panose="02040503050406030204" pitchFamily="18" charset="0"/>
                <a:ea typeface="Cambria" panose="02040503050406030204" pitchFamily="18" charset="0"/>
              </a:defRPr>
            </a:lvl3pPr>
            <a:lvl4pPr>
              <a:defRPr b="1">
                <a:latin typeface="+mj-lt"/>
              </a:defRPr>
            </a:lvl4pPr>
            <a:lvl5pPr>
              <a:defRPr b="1">
                <a:latin typeface="+mj-lt"/>
              </a:defRPr>
            </a:lvl5p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69FB807-CD0F-4B3F-9CBE-F814A62FC1C4}"/>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3045525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BEC5-E317-4F07-BEE8-61051D7AF513}"/>
              </a:ext>
            </a:extLst>
          </p:cNvPr>
          <p:cNvSpPr>
            <a:spLocks noGrp="1"/>
          </p:cNvSpPr>
          <p:nvPr>
            <p:ph type="title"/>
          </p:nvPr>
        </p:nvSpPr>
        <p:spPr>
          <a:xfrm>
            <a:off x="831850" y="1709738"/>
            <a:ext cx="10515600" cy="2852737"/>
          </a:xfrm>
        </p:spPr>
        <p:txBody>
          <a:bodyPr anchor="b"/>
          <a:lstStyle>
            <a:lvl1pPr>
              <a:defRPr sz="6000" b="1">
                <a:ln w="19050">
                  <a:noFill/>
                </a:ln>
                <a:solidFill>
                  <a:schemeClr val="tx2"/>
                </a:solidFill>
                <a:latin typeface="+mj-lt"/>
                <a:ea typeface="Open Sans Extrabold" panose="020B0906030804020204" pitchFamily="34" charset="0"/>
                <a:cs typeface="Open Sans Extrabold" panose="020B0906030804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87CD1D-A1B3-4951-9FE7-4E29D6A66A9F}"/>
              </a:ext>
            </a:extLst>
          </p:cNvPr>
          <p:cNvSpPr>
            <a:spLocks noGrp="1"/>
          </p:cNvSpPr>
          <p:nvPr>
            <p:ph type="body" idx="1"/>
          </p:nvPr>
        </p:nvSpPr>
        <p:spPr>
          <a:xfrm>
            <a:off x="831850" y="4589463"/>
            <a:ext cx="10515600" cy="1500187"/>
          </a:xfrm>
        </p:spPr>
        <p:txBody>
          <a:bodyPr/>
          <a:lstStyle>
            <a:lvl1pPr marL="0" indent="0">
              <a:buNone/>
              <a:defRPr sz="2400" b="1">
                <a:ln>
                  <a:noFill/>
                </a:ln>
                <a:solidFill>
                  <a:srgbClr val="7E7E7E"/>
                </a:solidFill>
                <a:latin typeface="+mj-lt"/>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076C2C96-24C1-49CF-AFE7-6F1782CA98C6}"/>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419177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25E0-0C8F-4431-B566-3F6523B849D0}"/>
              </a:ext>
            </a:extLst>
          </p:cNvPr>
          <p:cNvSpPr>
            <a:spLocks noGrp="1"/>
          </p:cNvSpPr>
          <p:nvPr>
            <p:ph type="title"/>
          </p:nvPr>
        </p:nvSpPr>
        <p:spPr/>
        <p:txBody>
          <a:bodyPr/>
          <a:lstStyle>
            <a:lvl1pPr>
              <a:defRPr b="1">
                <a:ln w="12700">
                  <a:noFill/>
                </a:ln>
                <a:latin typeface="+mj-lt"/>
                <a:ea typeface="Open Sans Extrabold" panose="020B0906030804020204" pitchFamily="34" charset="0"/>
                <a:cs typeface="Open Sans Extrabold" panose="020B09060308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4052758-C838-4BED-8F9F-6D3758C59B36}"/>
              </a:ext>
            </a:extLst>
          </p:cNvPr>
          <p:cNvSpPr>
            <a:spLocks noGrp="1"/>
          </p:cNvSpPr>
          <p:nvPr>
            <p:ph sz="half" idx="1"/>
          </p:nvPr>
        </p:nvSpPr>
        <p:spPr>
          <a:xfrm>
            <a:off x="838200" y="1825625"/>
            <a:ext cx="5181600" cy="4351338"/>
          </a:xfrm>
        </p:spPr>
        <p:txBody>
          <a:bodyPr/>
          <a:lstStyle>
            <a:lvl1pPr>
              <a:defRPr b="1" i="0" baseline="0">
                <a:ln>
                  <a:noFill/>
                </a:ln>
                <a:latin typeface="+mj-lt"/>
                <a:ea typeface="Open Sans" panose="020B0606030504020204" pitchFamily="34" charset="0"/>
                <a:cs typeface="Open Sans" panose="020B0606030504020204" pitchFamily="34" charset="0"/>
              </a:defRPr>
            </a:lvl1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EDBAB81-1B52-4313-A428-6C36EA01EB0C}"/>
              </a:ext>
            </a:extLst>
          </p:cNvPr>
          <p:cNvSpPr>
            <a:spLocks noGrp="1"/>
          </p:cNvSpPr>
          <p:nvPr>
            <p:ph sz="half" idx="2"/>
          </p:nvPr>
        </p:nvSpPr>
        <p:spPr>
          <a:xfrm>
            <a:off x="6172200" y="1825625"/>
            <a:ext cx="5181600" cy="4351338"/>
          </a:xfrm>
          <a:ln>
            <a:noFill/>
          </a:ln>
        </p:spPr>
        <p:txBody>
          <a:bodyPr/>
          <a:lstStyle>
            <a:lvl1pPr>
              <a:defRPr b="1" baseline="0">
                <a:ln>
                  <a:noFill/>
                </a:ln>
                <a:latin typeface="+mj-lt"/>
                <a:ea typeface="Open Sans" panose="020B0606030504020204" pitchFamily="34" charset="0"/>
                <a:cs typeface="Open Sans" panose="020B0606030504020204" pitchFamily="34" charset="0"/>
              </a:defRPr>
            </a:lvl1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6CF195D-F99F-4D92-B5AE-464E20B8D3D5}"/>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3430902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DADB-6855-463E-94A1-B32F5B38685F}"/>
              </a:ext>
            </a:extLst>
          </p:cNvPr>
          <p:cNvSpPr>
            <a:spLocks noGrp="1"/>
          </p:cNvSpPr>
          <p:nvPr>
            <p:ph type="title"/>
          </p:nvPr>
        </p:nvSpPr>
        <p:spPr>
          <a:xfrm>
            <a:off x="839788" y="365125"/>
            <a:ext cx="10515600" cy="1325563"/>
          </a:xfrm>
        </p:spPr>
        <p:txBody>
          <a:bodyPr/>
          <a:lstStyle>
            <a:lvl1pPr>
              <a:defRPr baseline="0">
                <a:ln w="12700">
                  <a:noFill/>
                </a:ln>
                <a:latin typeface="+mj-lt"/>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5D7B68-A636-45CE-8D68-084AC2254C97}"/>
              </a:ext>
            </a:extLst>
          </p:cNvPr>
          <p:cNvSpPr>
            <a:spLocks noGrp="1"/>
          </p:cNvSpPr>
          <p:nvPr>
            <p:ph type="body" idx="1"/>
          </p:nvPr>
        </p:nvSpPr>
        <p:spPr>
          <a:xfrm>
            <a:off x="839788" y="1681163"/>
            <a:ext cx="5157787" cy="823912"/>
          </a:xfrm>
        </p:spPr>
        <p:txBody>
          <a:bodyPr anchor="ctr"/>
          <a:lstStyle>
            <a:lvl1pPr marL="0" indent="0">
              <a:buNone/>
              <a:defRPr sz="2400" b="1">
                <a:ln w="6350">
                  <a:noFill/>
                </a:ln>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7CE095-9BC3-42DC-8420-FF6F06B5FDA4}"/>
              </a:ext>
            </a:extLst>
          </p:cNvPr>
          <p:cNvSpPr>
            <a:spLocks noGrp="1"/>
          </p:cNvSpPr>
          <p:nvPr>
            <p:ph sz="half" idx="2"/>
          </p:nvPr>
        </p:nvSpPr>
        <p:spPr>
          <a:xfrm>
            <a:off x="839788" y="2505075"/>
            <a:ext cx="5157787" cy="3684588"/>
          </a:xfrm>
        </p:spPr>
        <p:txBody>
          <a:bodyPr/>
          <a:lstStyle>
            <a:lvl1pPr>
              <a:defRPr b="1">
                <a:ln>
                  <a:noFill/>
                </a:ln>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C149C2-0F02-4EA0-9EE9-34C40B4DD2AC}"/>
              </a:ext>
            </a:extLst>
          </p:cNvPr>
          <p:cNvSpPr>
            <a:spLocks noGrp="1"/>
          </p:cNvSpPr>
          <p:nvPr>
            <p:ph type="body" sz="quarter" idx="3"/>
          </p:nvPr>
        </p:nvSpPr>
        <p:spPr>
          <a:xfrm>
            <a:off x="6172200" y="1681163"/>
            <a:ext cx="5183188" cy="823912"/>
          </a:xfrm>
        </p:spPr>
        <p:txBody>
          <a:bodyPr anchor="ctr"/>
          <a:lstStyle>
            <a:lvl1pPr marL="0" indent="0">
              <a:buNone/>
              <a:defRPr sz="2400" b="1">
                <a:ln w="6350">
                  <a:noFill/>
                </a:ln>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5819CF-C9F9-4127-9E04-3CCA2B3DCD18}"/>
              </a:ext>
            </a:extLst>
          </p:cNvPr>
          <p:cNvSpPr>
            <a:spLocks noGrp="1"/>
          </p:cNvSpPr>
          <p:nvPr>
            <p:ph sz="quarter" idx="4"/>
          </p:nvPr>
        </p:nvSpPr>
        <p:spPr>
          <a:xfrm>
            <a:off x="6172200" y="2505075"/>
            <a:ext cx="5183188" cy="3684588"/>
          </a:xfrm>
        </p:spPr>
        <p:txBody>
          <a:bodyPr/>
          <a:lstStyle>
            <a:lvl1pPr>
              <a:defRPr b="1">
                <a:ln>
                  <a:noFill/>
                </a:ln>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EB146494-3FAC-4753-B3EC-3667284822BA}"/>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1292482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0C25E-64F4-4593-98DC-50D24E49321A}"/>
              </a:ext>
            </a:extLst>
          </p:cNvPr>
          <p:cNvSpPr>
            <a:spLocks noGrp="1"/>
          </p:cNvSpPr>
          <p:nvPr>
            <p:ph type="title"/>
          </p:nvPr>
        </p:nvSpPr>
        <p:spPr/>
        <p:txBody>
          <a:bodyPr>
            <a:normAutofit/>
          </a:bodyPr>
          <a:lstStyle>
            <a:lvl1pPr algn="l" defTabSz="914400" rtl="0" eaLnBrk="1" latinLnBrk="0" hangingPunct="1">
              <a:lnSpc>
                <a:spcPct val="90000"/>
              </a:lnSpc>
              <a:spcBef>
                <a:spcPct val="0"/>
              </a:spcBef>
              <a:buNone/>
              <a:defRPr lang="en-US" sz="4400" b="1" kern="1200" dirty="0">
                <a:ln w="12700">
                  <a:noFill/>
                </a:ln>
                <a:solidFill>
                  <a:schemeClr val="tx2"/>
                </a:solidFill>
                <a:latin typeface="+mj-lt"/>
                <a:ea typeface="+mj-ea"/>
                <a:cs typeface="+mj-cs"/>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26013AE1-3A90-4A7E-9648-A8BD9A98B48B}"/>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342169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C63E7F-223F-49A2-9D20-6DEB4263B2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5" name="Picture Placeholder 2">
            <a:extLst>
              <a:ext uri="{FF2B5EF4-FFF2-40B4-BE49-F238E27FC236}">
                <a16:creationId xmlns:a16="http://schemas.microsoft.com/office/drawing/2014/main" id="{1DBD644A-4712-4EDC-8707-C8BB8813959F}"/>
              </a:ext>
            </a:extLst>
          </p:cNvPr>
          <p:cNvSpPr>
            <a:spLocks noGrp="1"/>
          </p:cNvSpPr>
          <p:nvPr>
            <p:ph type="pic" idx="1"/>
          </p:nvPr>
        </p:nvSpPr>
        <p:spPr>
          <a:xfrm>
            <a:off x="1121386" y="1063844"/>
            <a:ext cx="4419878" cy="4419878"/>
          </a:xfrm>
          <a:prstGeom prst="ellipse">
            <a:avLst/>
          </a:prstGeom>
        </p:spPr>
        <p:txBody>
          <a:bodyPr/>
          <a:lstStyle>
            <a:lvl1pPr marL="0" indent="0">
              <a:buNone/>
              <a:defRPr sz="3200" b="1" baseline="-25000">
                <a:ln>
                  <a:noFill/>
                </a:ln>
                <a:solidFill>
                  <a:schemeClr val="tx1"/>
                </a:solidFill>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Title 1">
            <a:extLst>
              <a:ext uri="{FF2B5EF4-FFF2-40B4-BE49-F238E27FC236}">
                <a16:creationId xmlns:a16="http://schemas.microsoft.com/office/drawing/2014/main" id="{1B242A47-D283-44F8-9DA9-B3085595D3DB}"/>
              </a:ext>
            </a:extLst>
          </p:cNvPr>
          <p:cNvSpPr>
            <a:spLocks noGrp="1"/>
          </p:cNvSpPr>
          <p:nvPr>
            <p:ph type="title"/>
          </p:nvPr>
        </p:nvSpPr>
        <p:spPr>
          <a:xfrm>
            <a:off x="6591365" y="1063844"/>
            <a:ext cx="4549941" cy="3628445"/>
          </a:xfrm>
        </p:spPr>
        <p:txBody>
          <a:bodyPr/>
          <a:lstStyle>
            <a:lvl1pPr>
              <a:defRPr b="1">
                <a:ln>
                  <a:noFill/>
                </a:ln>
                <a:solidFill>
                  <a:schemeClr val="bg1"/>
                </a:solidFill>
                <a:latin typeface="+mj-lt"/>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67C245DD-47A2-44FE-B26A-432CC5401B19}"/>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2158988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34071-1D48-47FE-A284-089A8F252AA2}"/>
              </a:ext>
            </a:extLst>
          </p:cNvPr>
          <p:cNvSpPr>
            <a:spLocks noGrp="1"/>
          </p:cNvSpPr>
          <p:nvPr>
            <p:ph idx="1"/>
          </p:nvPr>
        </p:nvSpPr>
        <p:spPr>
          <a:xfrm>
            <a:off x="5183188" y="987425"/>
            <a:ext cx="6172200" cy="4873625"/>
          </a:xfrm>
        </p:spPr>
        <p:txBody>
          <a:bodyPr/>
          <a:lstStyle>
            <a:lvl1pPr>
              <a:defRPr sz="2800" b="1">
                <a:ln>
                  <a:noFill/>
                </a:ln>
                <a:latin typeface="+mj-lt"/>
              </a:defRPr>
            </a:lvl1pPr>
            <a:lvl2pPr>
              <a:defRPr sz="2400"/>
            </a:lvl2pPr>
            <a:lvl3pPr>
              <a:defRPr sz="2400"/>
            </a:lvl3pPr>
            <a:lvl4pPr>
              <a:defRPr lang="en-US" b="1" dirty="0">
                <a:latin typeface="+mj-lt"/>
              </a:defRPr>
            </a:lvl4pPr>
            <a:lvl5pPr>
              <a:defRPr lang="en-US" sz="1600" b="1" dirty="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4D6116A-57E2-49F4-B01F-14A233023412}"/>
              </a:ext>
            </a:extLst>
          </p:cNvPr>
          <p:cNvSpPr>
            <a:spLocks noGrp="1"/>
          </p:cNvSpPr>
          <p:nvPr>
            <p:ph type="body" sz="half" idx="2" hasCustomPrompt="1"/>
          </p:nvPr>
        </p:nvSpPr>
        <p:spPr>
          <a:xfrm>
            <a:off x="839788" y="2057400"/>
            <a:ext cx="3932237" cy="3811588"/>
          </a:xfrm>
        </p:spPr>
        <p:txBody>
          <a:bodyPr/>
          <a:lstStyle>
            <a:lvl1pPr marL="0" indent="0">
              <a:buNone/>
              <a:defRPr sz="1600" b="1">
                <a:ln>
                  <a:noFill/>
                </a:ln>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R="0" lvl="0" algn="l" defTabSz="914400" rtl="0" eaLnBrk="1" fontAlgn="auto" latinLnBrk="0" hangingPunct="1">
              <a:lnSpc>
                <a:spcPct val="90000"/>
              </a:lnSpc>
              <a:spcBef>
                <a:spcPts val="1000"/>
              </a:spcBef>
              <a:spcAft>
                <a:spcPts val="0"/>
              </a:spcAft>
              <a:buClr>
                <a:srgbClr val="6FBE44"/>
              </a:buClr>
              <a:buSzTx/>
              <a:tabLst/>
              <a:defRPr/>
            </a:pPr>
            <a:r>
              <a:rPr kumimoji="0" lang="en-US" sz="2800" b="1" i="0" u="none" strike="noStrike" kern="1200" cap="none" spc="0" normalizeH="0" baseline="0" noProof="0" dirty="0">
                <a:ln w="6350">
                  <a:noFill/>
                </a:ln>
                <a:solidFill>
                  <a:srgbClr val="000000"/>
                </a:solidFill>
                <a:effectLst/>
                <a:uLnTx/>
                <a:uFillTx/>
                <a:latin typeface="Century Gothic"/>
                <a:ea typeface="Open Sans" panose="020B0606030504020204" pitchFamily="34" charset="0"/>
                <a:cs typeface="Open Sans" panose="020B0606030504020204" pitchFamily="34" charset="0"/>
              </a:rPr>
              <a:t>Bullet Point</a:t>
            </a:r>
          </a:p>
          <a:p>
            <a:pPr marR="0" lvl="1" algn="l" defTabSz="914400" rtl="0" eaLnBrk="1" fontAlgn="auto" latinLnBrk="0" hangingPunct="1">
              <a:lnSpc>
                <a:spcPct val="90000"/>
              </a:lnSpc>
              <a:spcBef>
                <a:spcPts val="500"/>
              </a:spcBef>
              <a:spcAft>
                <a:spcPts val="0"/>
              </a:spcAft>
              <a:buClrTx/>
              <a:buSzTx/>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More info	</a:t>
            </a:r>
          </a:p>
          <a:p>
            <a:pPr marR="0" lvl="2" algn="l" defTabSz="914400" rtl="0" eaLnBrk="1" fontAlgn="auto" latinLnBrk="0" hangingPunct="1">
              <a:lnSpc>
                <a:spcPct val="90000"/>
              </a:lnSpc>
              <a:spcBef>
                <a:spcPts val="500"/>
              </a:spcBef>
              <a:spcAft>
                <a:spcPts val="0"/>
              </a:spcAft>
              <a:buClrTx/>
              <a:buSzTx/>
              <a:tabLst/>
              <a:defRPr/>
            </a:pPr>
            <a:r>
              <a:rPr kumimoji="0" lang="en-US"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More info</a:t>
            </a:r>
          </a:p>
        </p:txBody>
      </p:sp>
      <p:sp>
        <p:nvSpPr>
          <p:cNvPr id="6" name="Slide Number Placeholder 5">
            <a:extLst>
              <a:ext uri="{FF2B5EF4-FFF2-40B4-BE49-F238E27FC236}">
                <a16:creationId xmlns:a16="http://schemas.microsoft.com/office/drawing/2014/main" id="{84A28EF2-C28C-473F-8A1E-A6F811B0550C}"/>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
        <p:nvSpPr>
          <p:cNvPr id="7" name="Title 1">
            <a:extLst>
              <a:ext uri="{FF2B5EF4-FFF2-40B4-BE49-F238E27FC236}">
                <a16:creationId xmlns:a16="http://schemas.microsoft.com/office/drawing/2014/main" id="{6D22DCA0-9D63-4F50-968C-5B0A61DC9B3A}"/>
              </a:ext>
            </a:extLst>
          </p:cNvPr>
          <p:cNvSpPr>
            <a:spLocks noGrp="1"/>
          </p:cNvSpPr>
          <p:nvPr>
            <p:ph type="title"/>
          </p:nvPr>
        </p:nvSpPr>
        <p:spPr>
          <a:xfrm>
            <a:off x="839788" y="987425"/>
            <a:ext cx="3932237" cy="1069065"/>
          </a:xfrm>
        </p:spPr>
        <p:txBody>
          <a:bodyPr anchor="b">
            <a:noAutofit/>
          </a:bodyPr>
          <a:lstStyle>
            <a:lvl1pPr>
              <a:defRPr sz="3600" b="1">
                <a:ln>
                  <a:noFill/>
                </a:ln>
                <a:solidFill>
                  <a:schemeClr val="tx2"/>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642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86DA5D-34AA-45B8-B785-3C6D7937DE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E102C588-0A42-450A-94C5-12B57A0DEFA2}"/>
              </a:ext>
            </a:extLst>
          </p:cNvPr>
          <p:cNvSpPr>
            <a:spLocks noGrp="1"/>
          </p:cNvSpPr>
          <p:nvPr>
            <p:ph type="pic" idx="1"/>
          </p:nvPr>
        </p:nvSpPr>
        <p:spPr>
          <a:xfrm>
            <a:off x="6309360" y="0"/>
            <a:ext cx="5882640" cy="6525592"/>
          </a:xfrm>
        </p:spPr>
        <p:txBody>
          <a:bodyPr/>
          <a:lstStyle>
            <a:lvl1pPr marL="0" indent="0">
              <a:buNone/>
              <a:defRPr sz="3200" b="1" baseline="-250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6C4B76C5-55E3-49E1-98DE-4EE4B73DFA54}"/>
              </a:ext>
            </a:extLst>
          </p:cNvPr>
          <p:cNvSpPr>
            <a:spLocks noGrp="1"/>
          </p:cNvSpPr>
          <p:nvPr>
            <p:ph type="title"/>
          </p:nvPr>
        </p:nvSpPr>
        <p:spPr>
          <a:xfrm>
            <a:off x="839788" y="457200"/>
            <a:ext cx="3932237" cy="1064029"/>
          </a:xfrm>
        </p:spPr>
        <p:txBody>
          <a:bodyPr anchor="b">
            <a:noAutofit/>
          </a:bodyPr>
          <a:lstStyle>
            <a:lvl1pPr>
              <a:defRPr sz="3600" b="1">
                <a:ln>
                  <a:noFill/>
                </a:ln>
                <a:solidFill>
                  <a:schemeClr val="tx2"/>
                </a:solidFill>
                <a:latin typeface="+mj-lt"/>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473A275-6B3C-488D-A63F-71F8338961B2}"/>
              </a:ext>
            </a:extLst>
          </p:cNvPr>
          <p:cNvSpPr>
            <a:spLocks noGrp="1"/>
          </p:cNvSpPr>
          <p:nvPr>
            <p:ph type="body" sz="half" idx="2" hasCustomPrompt="1"/>
          </p:nvPr>
        </p:nvSpPr>
        <p:spPr>
          <a:xfrm>
            <a:off x="839788" y="1729047"/>
            <a:ext cx="4355667" cy="4139941"/>
          </a:xfrm>
        </p:spPr>
        <p:txBody>
          <a:bodyPr/>
          <a:lstStyle>
            <a:lvl1pPr marL="0" indent="0">
              <a:buNone/>
              <a:defRPr sz="1600" b="1">
                <a:ln>
                  <a:noFill/>
                </a:ln>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R="0" lvl="0" algn="l" defTabSz="914400" rtl="0" eaLnBrk="1" fontAlgn="auto" latinLnBrk="0" hangingPunct="1">
              <a:lnSpc>
                <a:spcPct val="90000"/>
              </a:lnSpc>
              <a:spcBef>
                <a:spcPts val="1000"/>
              </a:spcBef>
              <a:spcAft>
                <a:spcPts val="0"/>
              </a:spcAft>
              <a:buClr>
                <a:srgbClr val="6FBE44"/>
              </a:buClr>
              <a:buSzTx/>
              <a:tabLst/>
              <a:defRPr/>
            </a:pPr>
            <a:r>
              <a:rPr kumimoji="0" lang="en-US" sz="2800" b="1" i="0" u="none" strike="noStrike" kern="1200" cap="none" spc="0" normalizeH="0" baseline="0" noProof="0" dirty="0">
                <a:ln w="6350">
                  <a:noFill/>
                </a:ln>
                <a:solidFill>
                  <a:srgbClr val="000000"/>
                </a:solidFill>
                <a:effectLst/>
                <a:uLnTx/>
                <a:uFillTx/>
                <a:latin typeface="Century Gothic"/>
                <a:ea typeface="Open Sans" panose="020B0606030504020204" pitchFamily="34" charset="0"/>
                <a:cs typeface="Open Sans" panose="020B0606030504020204" pitchFamily="34" charset="0"/>
              </a:rPr>
              <a:t>Bullet Point</a:t>
            </a:r>
          </a:p>
          <a:p>
            <a:pPr marR="0" lvl="1" algn="l" defTabSz="914400" rtl="0" eaLnBrk="1" fontAlgn="auto" latinLnBrk="0" hangingPunct="1">
              <a:lnSpc>
                <a:spcPct val="90000"/>
              </a:lnSpc>
              <a:spcBef>
                <a:spcPts val="500"/>
              </a:spcBef>
              <a:spcAft>
                <a:spcPts val="0"/>
              </a:spcAft>
              <a:buClrTx/>
              <a:buSzTx/>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More info	</a:t>
            </a:r>
          </a:p>
          <a:p>
            <a:pPr marR="0" lvl="2" algn="l" defTabSz="914400" rtl="0" eaLnBrk="1" fontAlgn="auto" latinLnBrk="0" hangingPunct="1">
              <a:lnSpc>
                <a:spcPct val="90000"/>
              </a:lnSpc>
              <a:spcBef>
                <a:spcPts val="500"/>
              </a:spcBef>
              <a:spcAft>
                <a:spcPts val="0"/>
              </a:spcAft>
              <a:buClrTx/>
              <a:buSzTx/>
              <a:tabLst/>
              <a:defRPr/>
            </a:pPr>
            <a:r>
              <a:rPr kumimoji="0" lang="en-US"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More info</a:t>
            </a:r>
          </a:p>
        </p:txBody>
      </p:sp>
      <p:sp>
        <p:nvSpPr>
          <p:cNvPr id="8" name="Slide Number Placeholder 5">
            <a:extLst>
              <a:ext uri="{FF2B5EF4-FFF2-40B4-BE49-F238E27FC236}">
                <a16:creationId xmlns:a16="http://schemas.microsoft.com/office/drawing/2014/main" id="{9551AA7D-70AA-4A35-B7BD-F7880A0B396E}"/>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817901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845167-CB38-45C0-A54A-36F538C6BB7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CB503EF7-CA88-470A-B424-032AD701B5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4D89903-5989-4481-B109-6844CB5189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FF1D17A-5D80-419D-A73B-2068644559A3}"/>
              </a:ext>
            </a:extLst>
          </p:cNvPr>
          <p:cNvSpPr>
            <a:spLocks noGrp="1"/>
          </p:cNvSpPr>
          <p:nvPr>
            <p:ph type="sldNum" sz="quarter" idx="4"/>
          </p:nvPr>
        </p:nvSpPr>
        <p:spPr>
          <a:xfrm>
            <a:off x="8954218" y="6558742"/>
            <a:ext cx="3122763" cy="299258"/>
          </a:xfrm>
          <a:prstGeom prst="rect">
            <a:avLst/>
          </a:prstGeom>
        </p:spPr>
        <p:txBody>
          <a:bodyPr vert="horz" lIns="91440" tIns="45720" rIns="91440" bIns="45720" rtlCol="0" anchor="ctr"/>
          <a:lstStyle>
            <a:lvl1pPr algn="r">
              <a:defRPr sz="1200" b="1">
                <a:ln w="9525">
                  <a:solidFill>
                    <a:schemeClr val="bg1"/>
                  </a:solidFill>
                </a:ln>
                <a:solidFill>
                  <a:schemeClr val="bg1"/>
                </a:solidFill>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1298789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lvl1pPr algn="l" defTabSz="914400" rtl="0" eaLnBrk="1" latinLnBrk="0" hangingPunct="1">
        <a:lnSpc>
          <a:spcPct val="90000"/>
        </a:lnSpc>
        <a:spcBef>
          <a:spcPct val="0"/>
        </a:spcBef>
        <a:buNone/>
        <a:defRPr sz="4400" b="1" kern="1200">
          <a:ln>
            <a:noFill/>
          </a:ln>
          <a:solidFill>
            <a:schemeClr val="tx2"/>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2"/>
        </a:buClr>
        <a:buFont typeface="Proxima Nova Black" panose="02000506030000020004" pitchFamily="50" charset="0"/>
        <a:buChar char="⊲"/>
        <a:defRPr sz="2800" b="1" kern="1200">
          <a:ln w="6350">
            <a:noFill/>
          </a:ln>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openxmlformats.org/officeDocument/2006/relationships/image" Target="../media/image27.jpeg"/><Relationship Id="rId12"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notesSlide" Target="../notesSlides/notesSlide8.xml"/><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3.JPG"/><Relationship Id="rId11" Type="http://schemas.openxmlformats.org/officeDocument/2006/relationships/image" Target="../media/image4.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notesSlide" Target="../notesSlides/notesSlide9.xml"/><Relationship Id="rId9"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0.jpeg"/><Relationship Id="rId12" Type="http://schemas.openxmlformats.org/officeDocument/2006/relationships/image" Target="../media/image4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notesSlide" Target="../notesSlides/notesSlide10.xml"/><Relationship Id="rId9" Type="http://schemas.openxmlformats.org/officeDocument/2006/relationships/image" Target="../media/image42.jpeg"/><Relationship Id="rId1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slideLayout" Target="../slideLayouts/slideLayout2.xml"/><Relationship Id="rId7" Type="http://schemas.openxmlformats.org/officeDocument/2006/relationships/image" Target="../media/image49.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2.jpeg"/><Relationship Id="rId11" Type="http://schemas.openxmlformats.org/officeDocument/2006/relationships/image" Target="../media/image57.jp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notesSlide" Target="../notesSlides/notesSlide12.xml"/><Relationship Id="rId9" Type="http://schemas.openxmlformats.org/officeDocument/2006/relationships/image" Target="../media/image55.jpe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charlottenc.gov/Streets-and-Neighborhoods/Get-Involved/Neighborhood-Matching-Grants" TargetMode="External"/><Relationship Id="rId5" Type="http://schemas.openxmlformats.org/officeDocument/2006/relationships/image" Target="../media/image71.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publicinput.com/nmgforms" TargetMode="External"/><Relationship Id="rId5" Type="http://schemas.openxmlformats.org/officeDocument/2006/relationships/image" Target="../media/image8.tmp"/><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jpg"/><Relationship Id="rId11" Type="http://schemas.openxmlformats.org/officeDocument/2006/relationships/image" Target="../media/image4.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notesSlide" Target="../notesSlides/notesSlide6.xml"/><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jpeg"/><Relationship Id="rId11" Type="http://schemas.openxmlformats.org/officeDocument/2006/relationships/image" Target="../media/image4.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notesSlide" Target="../notesSlides/notesSlide7.xml"/><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EC3A-77C6-4F6D-8BA3-8B148A57E48E}"/>
              </a:ext>
            </a:extLst>
          </p:cNvPr>
          <p:cNvSpPr>
            <a:spLocks noGrp="1"/>
          </p:cNvSpPr>
          <p:nvPr>
            <p:ph type="ctrTitle"/>
          </p:nvPr>
        </p:nvSpPr>
        <p:spPr>
          <a:xfrm>
            <a:off x="443344" y="1564542"/>
            <a:ext cx="11387295" cy="1250577"/>
          </a:xfrm>
        </p:spPr>
        <p:txBody>
          <a:bodyPr/>
          <a:lstStyle/>
          <a:p>
            <a:pPr>
              <a:lnSpc>
                <a:spcPct val="70000"/>
              </a:lnSpc>
            </a:pPr>
            <a:r>
              <a:rPr lang="en-US" sz="5000" dirty="0"/>
              <a:t>Neighborhood Matching Grants</a:t>
            </a:r>
          </a:p>
        </p:txBody>
      </p:sp>
      <p:sp>
        <p:nvSpPr>
          <p:cNvPr id="3" name="Subtitle 2">
            <a:extLst>
              <a:ext uri="{FF2B5EF4-FFF2-40B4-BE49-F238E27FC236}">
                <a16:creationId xmlns:a16="http://schemas.microsoft.com/office/drawing/2014/main" id="{4ED905B4-0870-47E1-A50F-99EF2C2FD59F}"/>
              </a:ext>
            </a:extLst>
          </p:cNvPr>
          <p:cNvSpPr>
            <a:spLocks noGrp="1"/>
          </p:cNvSpPr>
          <p:nvPr>
            <p:ph type="subTitle" idx="1"/>
          </p:nvPr>
        </p:nvSpPr>
        <p:spPr>
          <a:xfrm>
            <a:off x="443344" y="2815119"/>
            <a:ext cx="10517105" cy="745230"/>
          </a:xfrm>
        </p:spPr>
        <p:txBody>
          <a:bodyPr/>
          <a:lstStyle/>
          <a:p>
            <a:br>
              <a:rPr lang="en-US" sz="1000" dirty="0"/>
            </a:br>
            <a:r>
              <a:rPr lang="en-US" dirty="0"/>
              <a:t>Pre-application workshop, part 3 of 3</a:t>
            </a:r>
          </a:p>
        </p:txBody>
      </p:sp>
      <p:pic>
        <p:nvPicPr>
          <p:cNvPr id="6" name="Audio 5">
            <a:hlinkClick r:id="" action="ppaction://media"/>
            <a:extLst>
              <a:ext uri="{FF2B5EF4-FFF2-40B4-BE49-F238E27FC236}">
                <a16:creationId xmlns:a16="http://schemas.microsoft.com/office/drawing/2014/main" id="{C9A35C16-5A7E-4C3C-FFBF-D6049287116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5" name="TextBox 4">
            <a:extLst>
              <a:ext uri="{FF2B5EF4-FFF2-40B4-BE49-F238E27FC236}">
                <a16:creationId xmlns:a16="http://schemas.microsoft.com/office/drawing/2014/main" id="{F3C3A09D-C203-871D-FBC8-B9E2C0256F0A}"/>
              </a:ext>
            </a:extLst>
          </p:cNvPr>
          <p:cNvSpPr txBox="1"/>
          <p:nvPr/>
        </p:nvSpPr>
        <p:spPr>
          <a:xfrm>
            <a:off x="443344" y="3429000"/>
            <a:ext cx="8967784" cy="400110"/>
          </a:xfrm>
          <a:prstGeom prst="rect">
            <a:avLst/>
          </a:prstGeom>
          <a:noFill/>
        </p:spPr>
        <p:txBody>
          <a:bodyPr wrap="square">
            <a:spAutoFit/>
          </a:bodyPr>
          <a:lstStyle/>
          <a:p>
            <a:r>
              <a:rPr lang="en-US" sz="2000" b="1" dirty="0">
                <a:ln w="12700">
                  <a:solidFill>
                    <a:srgbClr val="1A844B"/>
                  </a:solidFill>
                </a:ln>
                <a:solidFill>
                  <a:schemeClr val="tx2"/>
                </a:solidFill>
                <a:latin typeface="+mj-lt"/>
                <a:ea typeface="Open Sans Extrabold" panose="020B0906030804020204" pitchFamily="34" charset="0"/>
                <a:cs typeface="Open Sans Extrabold" panose="020B0906030804020204" pitchFamily="34" charset="0"/>
              </a:rPr>
              <a:t>Required Documents, What Comes Next, and Project Ideas</a:t>
            </a:r>
          </a:p>
        </p:txBody>
      </p:sp>
    </p:spTree>
    <p:extLst>
      <p:ext uri="{BB962C8B-B14F-4D97-AF65-F5344CB8AC3E}">
        <p14:creationId xmlns:p14="http://schemas.microsoft.com/office/powerpoint/2010/main" val="3883963366"/>
      </p:ext>
    </p:extLst>
  </p:cSld>
  <p:clrMapOvr>
    <a:masterClrMapping/>
  </p:clrMapOvr>
  <mc:AlternateContent xmlns:mc="http://schemas.openxmlformats.org/markup-compatibility/2006" xmlns:p14="http://schemas.microsoft.com/office/powerpoint/2010/main">
    <mc:Choice Requires="p14">
      <p:transition spd="slow" p14:dur="2000" advTm="5398"/>
    </mc:Choice>
    <mc:Fallback xmlns="">
      <p:transition spd="slow" advTm="5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a:blip r:embed="rId5" cstate="print">
            <a:extLst>
              <a:ext uri="{28A0092B-C50C-407E-A947-70E740481C1C}">
                <a14:useLocalDpi xmlns:a14="http://schemas.microsoft.com/office/drawing/2010/main" val="0"/>
              </a:ext>
            </a:extLst>
          </a:blip>
          <a:stretch>
            <a:fillRect/>
          </a:stretch>
        </p:blipFill>
        <p:spPr>
          <a:xfrm>
            <a:off x="1828800" y="1288148"/>
            <a:ext cx="2794000" cy="19812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552575" y="3228202"/>
            <a:ext cx="3436226" cy="276999"/>
          </a:xfrm>
          <a:prstGeom prst="rect">
            <a:avLst/>
          </a:prstGeom>
          <a:noFill/>
        </p:spPr>
        <p:txBody>
          <a:bodyPr wrap="square" rtlCol="0">
            <a:spAutoFit/>
          </a:bodyPr>
          <a:lstStyle/>
          <a:p>
            <a:pPr algn="ctr"/>
            <a:r>
              <a:rPr lang="en-US" sz="1200" i="1" dirty="0">
                <a:latin typeface="Calibri" panose="020F0502020204030204" pitchFamily="34" charset="0"/>
              </a:rPr>
              <a:t>Villa Heights Community Organization</a:t>
            </a:r>
          </a:p>
        </p:txBody>
      </p:sp>
      <p:sp>
        <p:nvSpPr>
          <p:cNvPr id="8" name="TextBox 7"/>
          <p:cNvSpPr txBox="1"/>
          <p:nvPr/>
        </p:nvSpPr>
        <p:spPr>
          <a:xfrm>
            <a:off x="4165460" y="3228202"/>
            <a:ext cx="3896894" cy="276999"/>
          </a:xfrm>
          <a:prstGeom prst="rect">
            <a:avLst/>
          </a:prstGeom>
          <a:noFill/>
        </p:spPr>
        <p:txBody>
          <a:bodyPr wrap="square" rtlCol="0">
            <a:spAutoFit/>
          </a:bodyPr>
          <a:lstStyle/>
          <a:p>
            <a:pPr algn="ctr"/>
            <a:r>
              <a:rPr lang="en-US" sz="1200" i="1" dirty="0">
                <a:latin typeface="Calibri" panose="020F0502020204030204" pitchFamily="34" charset="0"/>
              </a:rPr>
              <a:t>West </a:t>
            </a:r>
            <a:r>
              <a:rPr lang="en-US" sz="1200" i="1" dirty="0" err="1">
                <a:latin typeface="Calibri" panose="020F0502020204030204" pitchFamily="34" charset="0"/>
              </a:rPr>
              <a:t>Bv</a:t>
            </a:r>
            <a:r>
              <a:rPr lang="en-US" sz="1200" i="1" dirty="0">
                <a:latin typeface="Calibri" panose="020F0502020204030204" pitchFamily="34" charset="0"/>
              </a:rPr>
              <a:t> CATS Bus Stop</a:t>
            </a:r>
          </a:p>
        </p:txBody>
      </p:sp>
      <p:sp>
        <p:nvSpPr>
          <p:cNvPr id="10" name="Rectangle 2"/>
          <p:cNvSpPr txBox="1">
            <a:spLocks noChangeArrowheads="1"/>
          </p:cNvSpPr>
          <p:nvPr/>
        </p:nvSpPr>
        <p:spPr>
          <a:xfrm>
            <a:off x="3009488" y="152401"/>
            <a:ext cx="7125113"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600" b="1" dirty="0">
                <a:ln w="19050">
                  <a:noFill/>
                </a:ln>
                <a:solidFill>
                  <a:schemeClr val="tx2"/>
                </a:solidFill>
                <a:ea typeface="Open Sans Extrabold" panose="020B0906030804020204" pitchFamily="34" charset="0"/>
                <a:cs typeface="Open Sans Extrabold" panose="020B0906030804020204" pitchFamily="34" charset="0"/>
              </a:rPr>
              <a:t>Featured Successes – Art &amp; Beautification</a:t>
            </a:r>
          </a:p>
        </p:txBody>
      </p:sp>
      <p:sp>
        <p:nvSpPr>
          <p:cNvPr id="14" name="TextBox 13"/>
          <p:cNvSpPr txBox="1"/>
          <p:nvPr/>
        </p:nvSpPr>
        <p:spPr>
          <a:xfrm>
            <a:off x="7091921" y="3228202"/>
            <a:ext cx="3896894" cy="276999"/>
          </a:xfrm>
          <a:prstGeom prst="rect">
            <a:avLst/>
          </a:prstGeom>
          <a:noFill/>
        </p:spPr>
        <p:txBody>
          <a:bodyPr wrap="square" rtlCol="0">
            <a:spAutoFit/>
          </a:bodyPr>
          <a:lstStyle/>
          <a:p>
            <a:pPr algn="ctr"/>
            <a:r>
              <a:rPr lang="en-US" sz="1200" b="1" i="1" dirty="0">
                <a:latin typeface="Calibri" panose="020F0502020204030204" pitchFamily="34" charset="0"/>
              </a:rPr>
              <a:t>Plaza Midwood Open Streets 704</a:t>
            </a:r>
          </a:p>
        </p:txBody>
      </p:sp>
      <p:pic>
        <p:nvPicPr>
          <p:cNvPr id="15" name="Picture 2" descr="C:\Users\95659\Downloads\Circle bench 2.JPG"/>
          <p:cNvPicPr>
            <a:picLocks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771650" y="4169236"/>
            <a:ext cx="2798064" cy="1984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222235" y="6123802"/>
            <a:ext cx="3896894" cy="276999"/>
          </a:xfrm>
          <a:prstGeom prst="rect">
            <a:avLst/>
          </a:prstGeom>
          <a:noFill/>
        </p:spPr>
        <p:txBody>
          <a:bodyPr wrap="square" rtlCol="0">
            <a:spAutoFit/>
          </a:bodyPr>
          <a:lstStyle/>
          <a:p>
            <a:pPr algn="ctr"/>
            <a:r>
              <a:rPr lang="en-US" sz="1200" i="1" dirty="0">
                <a:latin typeface="Calibri" panose="020F0502020204030204" pitchFamily="34" charset="0"/>
              </a:rPr>
              <a:t>Grove Park Neighborhood Association</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4232" y="3566154"/>
            <a:ext cx="2438400" cy="2534024"/>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4165460" y="6051406"/>
            <a:ext cx="3896894" cy="276999"/>
          </a:xfrm>
          <a:prstGeom prst="rect">
            <a:avLst/>
          </a:prstGeom>
          <a:noFill/>
        </p:spPr>
        <p:txBody>
          <a:bodyPr wrap="square" rtlCol="0">
            <a:spAutoFit/>
          </a:bodyPr>
          <a:lstStyle/>
          <a:p>
            <a:pPr algn="ctr"/>
            <a:r>
              <a:rPr lang="en-US" sz="1200" i="1" dirty="0">
                <a:latin typeface="Calibri" panose="020F0502020204030204" pitchFamily="34" charset="0"/>
              </a:rPr>
              <a:t>Historic North Charlotte (</a:t>
            </a:r>
            <a:r>
              <a:rPr lang="en-US" sz="1200" i="1" dirty="0" err="1">
                <a:latin typeface="Calibri" panose="020F0502020204030204" pitchFamily="34" charset="0"/>
              </a:rPr>
              <a:t>NoDa</a:t>
            </a:r>
            <a:r>
              <a:rPr lang="en-US" sz="1200" i="1" dirty="0">
                <a:latin typeface="Calibri" panose="020F0502020204030204" pitchFamily="34" charset="0"/>
              </a:rPr>
              <a:t>)</a:t>
            </a:r>
          </a:p>
        </p:txBody>
      </p:sp>
      <p:sp>
        <p:nvSpPr>
          <p:cNvPr id="20" name="TextBox 19"/>
          <p:cNvSpPr txBox="1"/>
          <p:nvPr/>
        </p:nvSpPr>
        <p:spPr>
          <a:xfrm>
            <a:off x="7091921" y="6123802"/>
            <a:ext cx="3896894" cy="276999"/>
          </a:xfrm>
          <a:prstGeom prst="rect">
            <a:avLst/>
          </a:prstGeom>
          <a:noFill/>
        </p:spPr>
        <p:txBody>
          <a:bodyPr wrap="square" rtlCol="0">
            <a:spAutoFit/>
          </a:bodyPr>
          <a:lstStyle/>
          <a:p>
            <a:pPr algn="ctr"/>
            <a:r>
              <a:rPr lang="en-US" sz="1200" i="1" dirty="0">
                <a:latin typeface="Calibri" panose="020F0502020204030204" pitchFamily="34" charset="0"/>
              </a:rPr>
              <a:t>Historic West End</a:t>
            </a:r>
          </a:p>
        </p:txBody>
      </p:sp>
      <p:pic>
        <p:nvPicPr>
          <p:cNvPr id="18" name="Picture 17"/>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641336" y="1285100"/>
            <a:ext cx="2798064" cy="1984248"/>
          </a:xfrm>
          <a:prstGeom prst="rect">
            <a:avLst/>
          </a:prstGeom>
          <a:ln>
            <a:noFill/>
          </a:ln>
          <a:effectLst>
            <a:outerShdw blurRad="292100" dist="139700" dir="2700000" algn="tl" rotWithShape="0">
              <a:srgbClr val="333333">
                <a:alpha val="65000"/>
              </a:srgbClr>
            </a:outerShdw>
          </a:effectLst>
        </p:spPr>
      </p:pic>
      <p:pic>
        <p:nvPicPr>
          <p:cNvPr id="21" name="Picture 20"/>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7641336" y="4169236"/>
            <a:ext cx="2798064" cy="198424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CB9BE333-46E1-44C2-B7A7-C531ADEDE1C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7641336" y="1295400"/>
            <a:ext cx="2832544" cy="1984248"/>
          </a:xfrm>
          <a:prstGeom prst="rect">
            <a:avLst/>
          </a:prstGeom>
        </p:spPr>
      </p:pic>
      <p:pic>
        <p:nvPicPr>
          <p:cNvPr id="4" name="Picture 3">
            <a:extLst>
              <a:ext uri="{FF2B5EF4-FFF2-40B4-BE49-F238E27FC236}">
                <a16:creationId xmlns:a16="http://schemas.microsoft.com/office/drawing/2014/main" id="{C61965D5-798C-4BD0-8EA9-44D98AD1C770}"/>
              </a:ext>
            </a:extLst>
          </p:cNvPr>
          <p:cNvPicPr>
            <a:picLocks noChangeAspect="1"/>
          </p:cNvPicPr>
          <p:nvPr/>
        </p:nvPicPr>
        <p:blipFill>
          <a:blip r:embed="rId11"/>
          <a:stretch>
            <a:fillRect/>
          </a:stretch>
        </p:blipFill>
        <p:spPr>
          <a:xfrm>
            <a:off x="4791810" y="1285100"/>
            <a:ext cx="2679929" cy="2010992"/>
          </a:xfrm>
          <a:prstGeom prst="rect">
            <a:avLst/>
          </a:prstGeom>
        </p:spPr>
      </p:pic>
      <p:pic>
        <p:nvPicPr>
          <p:cNvPr id="11" name="Audio 10">
            <a:hlinkClick r:id="" action="ppaction://media"/>
            <a:extLst>
              <a:ext uri="{FF2B5EF4-FFF2-40B4-BE49-F238E27FC236}">
                <a16:creationId xmlns:a16="http://schemas.microsoft.com/office/drawing/2014/main" id="{306B526E-90EE-2EAB-40B1-83B0474D3CFA}"/>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93110604"/>
      </p:ext>
    </p:extLst>
  </p:cSld>
  <p:clrMapOvr>
    <a:masterClrMapping/>
  </p:clrMapOvr>
  <mc:AlternateContent xmlns:mc="http://schemas.openxmlformats.org/markup-compatibility/2006" xmlns:p14="http://schemas.microsoft.com/office/powerpoint/2010/main">
    <mc:Choice Requires="p14">
      <p:transition spd="slow" p14:dur="2000" advTm="8200"/>
    </mc:Choice>
    <mc:Fallback xmlns="">
      <p:transition spd="slow" advTm="8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467600" y="3732492"/>
            <a:ext cx="2895600" cy="2313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824968" y="6045925"/>
            <a:ext cx="2233432" cy="276999"/>
          </a:xfrm>
          <a:prstGeom prst="rect">
            <a:avLst/>
          </a:prstGeom>
          <a:noFill/>
        </p:spPr>
        <p:txBody>
          <a:bodyPr wrap="none" rtlCol="0">
            <a:spAutoFit/>
          </a:bodyPr>
          <a:lstStyle/>
          <a:p>
            <a:r>
              <a:rPr lang="en-US" sz="1200" i="1" dirty="0">
                <a:latin typeface="Calibri" panose="020F0502020204030204" pitchFamily="34" charset="0"/>
              </a:rPr>
              <a:t>Hampton Park, Community Trails</a:t>
            </a:r>
          </a:p>
        </p:txBody>
      </p:sp>
      <p:pic>
        <p:nvPicPr>
          <p:cNvPr id="9" name="Picture 8"/>
          <p:cNvPicPr>
            <a:picLocks/>
          </p:cNvPicPr>
          <p:nvPr/>
        </p:nvPicPr>
        <p:blipFill>
          <a:blip r:embed="rId6">
            <a:extLst>
              <a:ext uri="{28A0092B-C50C-407E-A947-70E740481C1C}">
                <a14:useLocalDpi xmlns:a14="http://schemas.microsoft.com/office/drawing/2010/main" val="0"/>
              </a:ext>
            </a:extLst>
          </a:blip>
          <a:stretch>
            <a:fillRect/>
          </a:stretch>
        </p:blipFill>
        <p:spPr>
          <a:xfrm>
            <a:off x="7467600" y="932916"/>
            <a:ext cx="2895600" cy="2313432"/>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763754" y="3197176"/>
            <a:ext cx="4361447" cy="276999"/>
          </a:xfrm>
          <a:prstGeom prst="rect">
            <a:avLst/>
          </a:prstGeom>
          <a:noFill/>
        </p:spPr>
        <p:txBody>
          <a:bodyPr wrap="square" rtlCol="0">
            <a:spAutoFit/>
          </a:bodyPr>
          <a:lstStyle/>
          <a:p>
            <a:pPr algn="ctr"/>
            <a:r>
              <a:rPr lang="en-US" sz="1200" i="1" dirty="0">
                <a:latin typeface="Calibri" panose="020F0502020204030204" pitchFamily="34" charset="0"/>
              </a:rPr>
              <a:t>Stonington HOA, Playground </a:t>
            </a:r>
          </a:p>
        </p:txBody>
      </p:sp>
      <p:pic>
        <p:nvPicPr>
          <p:cNvPr id="3" name="Picture 2"/>
          <p:cNvPicPr>
            <a:picLocks/>
          </p:cNvPicPr>
          <p:nvPr/>
        </p:nvPicPr>
        <p:blipFill rotWithShape="1">
          <a:blip r:embed="rId7" cstate="print">
            <a:extLst>
              <a:ext uri="{28A0092B-C50C-407E-A947-70E740481C1C}">
                <a14:useLocalDpi xmlns:a14="http://schemas.microsoft.com/office/drawing/2010/main" val="0"/>
              </a:ext>
            </a:extLst>
          </a:blip>
          <a:srcRect/>
          <a:stretch/>
        </p:blipFill>
        <p:spPr>
          <a:xfrm>
            <a:off x="1752600" y="3732492"/>
            <a:ext cx="2895600" cy="2313432"/>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4412" y="3578175"/>
            <a:ext cx="1998389" cy="2515374"/>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5185080" y="6045925"/>
            <a:ext cx="1977721" cy="276999"/>
          </a:xfrm>
          <a:prstGeom prst="rect">
            <a:avLst/>
          </a:prstGeom>
          <a:noFill/>
        </p:spPr>
        <p:txBody>
          <a:bodyPr wrap="none" rtlCol="0">
            <a:spAutoFit/>
          </a:bodyPr>
          <a:lstStyle/>
          <a:p>
            <a:r>
              <a:rPr lang="en-US" sz="1200" i="1" dirty="0">
                <a:latin typeface="Calibri" panose="020F0502020204030204" pitchFamily="34" charset="0"/>
              </a:rPr>
              <a:t>Plaza Midwood, Bike Festival</a:t>
            </a:r>
          </a:p>
        </p:txBody>
      </p:sp>
      <p:sp>
        <p:nvSpPr>
          <p:cNvPr id="17" name="Rectangle 2"/>
          <p:cNvSpPr txBox="1">
            <a:spLocks noChangeArrowheads="1"/>
          </p:cNvSpPr>
          <p:nvPr/>
        </p:nvSpPr>
        <p:spPr>
          <a:xfrm>
            <a:off x="1752600" y="-96701"/>
            <a:ext cx="8382002"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600" b="1" dirty="0">
                <a:ln w="19050">
                  <a:noFill/>
                </a:ln>
                <a:solidFill>
                  <a:schemeClr val="tx2"/>
                </a:solidFill>
                <a:ea typeface="Open Sans Extrabold" panose="020B0906030804020204" pitchFamily="34" charset="0"/>
                <a:cs typeface="Open Sans Extrabold" panose="020B0906030804020204" pitchFamily="34" charset="0"/>
              </a:rPr>
              <a:t>Featured Successes – Recreation</a:t>
            </a:r>
          </a:p>
        </p:txBody>
      </p:sp>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4440126" y="931774"/>
            <a:ext cx="2722674" cy="2314574"/>
          </a:xfrm>
          <a:prstGeom prst="rect">
            <a:avLst/>
          </a:prstGeom>
        </p:spPr>
      </p:pic>
      <p:sp>
        <p:nvSpPr>
          <p:cNvPr id="8" name="TextBox 7"/>
          <p:cNvSpPr txBox="1"/>
          <p:nvPr/>
        </p:nvSpPr>
        <p:spPr>
          <a:xfrm>
            <a:off x="1219200" y="6045925"/>
            <a:ext cx="3896894" cy="276999"/>
          </a:xfrm>
          <a:prstGeom prst="rect">
            <a:avLst/>
          </a:prstGeom>
          <a:noFill/>
        </p:spPr>
        <p:txBody>
          <a:bodyPr wrap="square" rtlCol="0">
            <a:spAutoFit/>
          </a:bodyPr>
          <a:lstStyle/>
          <a:p>
            <a:pPr algn="ctr"/>
            <a:r>
              <a:rPr lang="en-US" sz="1200" i="1" dirty="0">
                <a:latin typeface="Calibri" panose="020F0502020204030204" pitchFamily="34" charset="0"/>
              </a:rPr>
              <a:t>Druid Hills, Fit Park</a:t>
            </a:r>
          </a:p>
        </p:txBody>
      </p:sp>
      <p:sp>
        <p:nvSpPr>
          <p:cNvPr id="20" name="TextBox 19"/>
          <p:cNvSpPr txBox="1"/>
          <p:nvPr/>
        </p:nvSpPr>
        <p:spPr>
          <a:xfrm>
            <a:off x="4648200" y="3197176"/>
            <a:ext cx="2321726" cy="276999"/>
          </a:xfrm>
          <a:prstGeom prst="rect">
            <a:avLst/>
          </a:prstGeom>
          <a:noFill/>
        </p:spPr>
        <p:txBody>
          <a:bodyPr wrap="none" rtlCol="0">
            <a:spAutoFit/>
          </a:bodyPr>
          <a:lstStyle/>
          <a:p>
            <a:r>
              <a:rPr lang="en-US" sz="1200" i="1" dirty="0">
                <a:latin typeface="Calibri" panose="020F0502020204030204" pitchFamily="34" charset="0"/>
              </a:rPr>
              <a:t>Reid Park, Cathedral Park Pavilion </a:t>
            </a:r>
          </a:p>
        </p:txBody>
      </p:sp>
      <p:pic>
        <p:nvPicPr>
          <p:cNvPr id="21" name="Picture 20" descr="2012-10-22 18.17.14.jpg"/>
          <p:cNvPicPr>
            <a:picLocks noChangeAspect="1"/>
          </p:cNvPicPr>
          <p:nvPr/>
        </p:nvPicPr>
        <p:blipFill>
          <a:blip r:embed="rId10" cstate="print"/>
          <a:stretch>
            <a:fillRect/>
          </a:stretch>
        </p:blipFill>
        <p:spPr>
          <a:xfrm>
            <a:off x="1828802" y="932916"/>
            <a:ext cx="2123807" cy="2313432"/>
          </a:xfrm>
          <a:prstGeom prst="rect">
            <a:avLst/>
          </a:prstGeom>
          <a:ln>
            <a:noFill/>
          </a:ln>
          <a:effectLst>
            <a:outerShdw blurRad="292100" dist="139700" dir="2700000" algn="tl" rotWithShape="0">
              <a:srgbClr val="333333">
                <a:alpha val="65000"/>
              </a:srgbClr>
            </a:outerShdw>
          </a:effectLst>
        </p:spPr>
      </p:pic>
      <p:sp>
        <p:nvSpPr>
          <p:cNvPr id="22" name="TextBox 21"/>
          <p:cNvSpPr txBox="1"/>
          <p:nvPr/>
        </p:nvSpPr>
        <p:spPr>
          <a:xfrm>
            <a:off x="2354166" y="3178900"/>
            <a:ext cx="1303434" cy="276999"/>
          </a:xfrm>
          <a:prstGeom prst="rect">
            <a:avLst/>
          </a:prstGeom>
          <a:noFill/>
        </p:spPr>
        <p:txBody>
          <a:bodyPr wrap="none" rtlCol="0">
            <a:spAutoFit/>
          </a:bodyPr>
          <a:lstStyle/>
          <a:p>
            <a:r>
              <a:rPr lang="en-US" sz="1200" i="1" dirty="0" err="1">
                <a:latin typeface="Calibri" panose="020F0502020204030204" pitchFamily="34" charset="0"/>
              </a:rPr>
              <a:t>NoDa</a:t>
            </a:r>
            <a:r>
              <a:rPr lang="en-US" sz="1200" i="1" dirty="0">
                <a:latin typeface="Calibri" panose="020F0502020204030204" pitchFamily="34" charset="0"/>
              </a:rPr>
              <a:t>, Bike Racks</a:t>
            </a:r>
          </a:p>
        </p:txBody>
      </p:sp>
      <p:pic>
        <p:nvPicPr>
          <p:cNvPr id="5" name="Audio 4">
            <a:hlinkClick r:id="" action="ppaction://media"/>
            <a:extLst>
              <a:ext uri="{FF2B5EF4-FFF2-40B4-BE49-F238E27FC236}">
                <a16:creationId xmlns:a16="http://schemas.microsoft.com/office/drawing/2014/main" id="{B1F66E98-F9AA-536B-FA65-6B17365ED758}"/>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93475331"/>
      </p:ext>
    </p:extLst>
  </p:cSld>
  <p:clrMapOvr>
    <a:masterClrMapping/>
  </p:clrMapOvr>
  <mc:AlternateContent xmlns:mc="http://schemas.openxmlformats.org/markup-compatibility/2006" xmlns:p14="http://schemas.microsoft.com/office/powerpoint/2010/main">
    <mc:Choice Requires="p14">
      <p:transition spd="slow" p14:dur="2000" advTm="4978"/>
    </mc:Choice>
    <mc:Fallback xmlns="">
      <p:transition spd="slow" advTm="4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rotWithShape="1">
          <a:blip r:embed="rId5" cstate="print">
            <a:extLst>
              <a:ext uri="{28A0092B-C50C-407E-A947-70E740481C1C}">
                <a14:useLocalDpi xmlns:a14="http://schemas.microsoft.com/office/drawing/2010/main" val="0"/>
              </a:ext>
            </a:extLst>
          </a:blip>
          <a:srcRect/>
          <a:stretch/>
        </p:blipFill>
        <p:spPr>
          <a:xfrm>
            <a:off x="1104900" y="1037658"/>
            <a:ext cx="2590800" cy="182873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900" y="4004366"/>
            <a:ext cx="2590800" cy="182161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714500" y="2826584"/>
            <a:ext cx="1420168" cy="1250116"/>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495300" y="5791201"/>
            <a:ext cx="5791200" cy="461665"/>
          </a:xfrm>
          <a:prstGeom prst="rect">
            <a:avLst/>
          </a:prstGeom>
          <a:noFill/>
        </p:spPr>
        <p:txBody>
          <a:bodyPr wrap="square" rtlCol="0">
            <a:spAutoFit/>
          </a:bodyPr>
          <a:lstStyle/>
          <a:p>
            <a:pPr algn="ctr"/>
            <a:r>
              <a:rPr lang="en-US" sz="1200" i="1" dirty="0">
                <a:latin typeface="Calibri" panose="020F0502020204030204" pitchFamily="34" charset="0"/>
              </a:rPr>
              <a:t>Madison Park Homeowner’s Association &amp; </a:t>
            </a:r>
          </a:p>
          <a:p>
            <a:pPr algn="ctr"/>
            <a:r>
              <a:rPr lang="en-US" sz="1200" i="1" dirty="0">
                <a:latin typeface="Calibri" panose="020F0502020204030204" pitchFamily="34" charset="0"/>
              </a:rPr>
              <a:t>Pinewood Elementary, History Wall</a:t>
            </a:r>
          </a:p>
        </p:txBody>
      </p:sp>
      <p:sp>
        <p:nvSpPr>
          <p:cNvPr id="15" name="Rectangle 2"/>
          <p:cNvSpPr txBox="1">
            <a:spLocks noChangeArrowheads="1"/>
          </p:cNvSpPr>
          <p:nvPr/>
        </p:nvSpPr>
        <p:spPr>
          <a:xfrm>
            <a:off x="1028700" y="142896"/>
            <a:ext cx="8382002"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600" b="1" dirty="0">
                <a:ln w="19050">
                  <a:noFill/>
                </a:ln>
                <a:solidFill>
                  <a:schemeClr val="tx2"/>
                </a:solidFill>
                <a:ea typeface="Open Sans Extrabold" panose="020B0906030804020204" pitchFamily="34" charset="0"/>
                <a:cs typeface="Open Sans Extrabold" panose="020B0906030804020204" pitchFamily="34" charset="0"/>
              </a:rPr>
              <a:t>Featured Successes – Partnerships</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8299" y="3763816"/>
            <a:ext cx="2749551" cy="2062163"/>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4105276" y="1037659"/>
            <a:ext cx="2895599" cy="1785983"/>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5360" y="2478404"/>
            <a:ext cx="1268732" cy="1691643"/>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4105275" y="5791201"/>
            <a:ext cx="2806697" cy="646331"/>
          </a:xfrm>
          <a:prstGeom prst="rect">
            <a:avLst/>
          </a:prstGeom>
          <a:noFill/>
        </p:spPr>
        <p:txBody>
          <a:bodyPr wrap="square" rtlCol="0">
            <a:spAutoFit/>
          </a:bodyPr>
          <a:lstStyle/>
          <a:p>
            <a:pPr algn="ctr"/>
            <a:r>
              <a:rPr lang="en-US" sz="1200" i="1" dirty="0" err="1">
                <a:latin typeface="Calibri" panose="020F0502020204030204" pitchFamily="34" charset="0"/>
              </a:rPr>
              <a:t>Winterfield</a:t>
            </a:r>
            <a:r>
              <a:rPr lang="en-US" sz="1200" i="1" dirty="0">
                <a:latin typeface="Calibri" panose="020F0502020204030204" pitchFamily="34" charset="0"/>
              </a:rPr>
              <a:t> Neighborhood </a:t>
            </a:r>
            <a:r>
              <a:rPr lang="en-US" sz="1200" i="1" dirty="0" err="1">
                <a:latin typeface="Calibri" panose="020F0502020204030204" pitchFamily="34" charset="0"/>
              </a:rPr>
              <a:t>Assoc</a:t>
            </a:r>
            <a:r>
              <a:rPr lang="en-US" sz="1200" i="1" dirty="0">
                <a:latin typeface="Calibri" panose="020F0502020204030204" pitchFamily="34" charset="0"/>
              </a:rPr>
              <a:t> &amp; </a:t>
            </a:r>
            <a:r>
              <a:rPr lang="en-US" sz="1200" i="1" dirty="0" err="1">
                <a:latin typeface="Calibri" panose="020F0502020204030204" pitchFamily="34" charset="0"/>
              </a:rPr>
              <a:t>Winterfield</a:t>
            </a:r>
            <a:r>
              <a:rPr lang="en-US" sz="1200" i="1" dirty="0">
                <a:latin typeface="Calibri" panose="020F0502020204030204" pitchFamily="34" charset="0"/>
              </a:rPr>
              <a:t> Elementary, Student Symphony &amp; Community Garden </a:t>
            </a:r>
          </a:p>
        </p:txBody>
      </p:sp>
      <p:pic>
        <p:nvPicPr>
          <p:cNvPr id="22" name="Picture 21">
            <a:extLst>
              <a:ext uri="{FF2B5EF4-FFF2-40B4-BE49-F238E27FC236}">
                <a16:creationId xmlns:a16="http://schemas.microsoft.com/office/drawing/2014/main" id="{45B7342D-8B6E-9D1F-5534-81044CBC053F}"/>
              </a:ext>
            </a:extLst>
          </p:cNvPr>
          <p:cNvPicPr>
            <a:picLocks noChangeAspect="1"/>
          </p:cNvPicPr>
          <p:nvPr/>
        </p:nvPicPr>
        <p:blipFill>
          <a:blip r:embed="rId11"/>
          <a:stretch>
            <a:fillRect/>
          </a:stretch>
        </p:blipFill>
        <p:spPr>
          <a:xfrm>
            <a:off x="8977467" y="4076699"/>
            <a:ext cx="2047107" cy="1871239"/>
          </a:xfrm>
          <a:prstGeom prst="rect">
            <a:avLst/>
          </a:prstGeom>
        </p:spPr>
      </p:pic>
      <p:pic>
        <p:nvPicPr>
          <p:cNvPr id="24" name="Picture 23">
            <a:extLst>
              <a:ext uri="{FF2B5EF4-FFF2-40B4-BE49-F238E27FC236}">
                <a16:creationId xmlns:a16="http://schemas.microsoft.com/office/drawing/2014/main" id="{820E7CBB-70A3-8053-DF5A-9A99582405A0}"/>
              </a:ext>
            </a:extLst>
          </p:cNvPr>
          <p:cNvPicPr>
            <a:picLocks noChangeAspect="1"/>
          </p:cNvPicPr>
          <p:nvPr/>
        </p:nvPicPr>
        <p:blipFill rotWithShape="1">
          <a:blip r:embed="rId12"/>
          <a:srcRect t="4249" r="1733"/>
          <a:stretch/>
        </p:blipFill>
        <p:spPr>
          <a:xfrm>
            <a:off x="7967165" y="1037658"/>
            <a:ext cx="2510335" cy="2875738"/>
          </a:xfrm>
          <a:prstGeom prst="rect">
            <a:avLst/>
          </a:prstGeom>
        </p:spPr>
      </p:pic>
      <p:pic>
        <p:nvPicPr>
          <p:cNvPr id="20" name="Picture 19">
            <a:extLst>
              <a:ext uri="{FF2B5EF4-FFF2-40B4-BE49-F238E27FC236}">
                <a16:creationId xmlns:a16="http://schemas.microsoft.com/office/drawing/2014/main" id="{3D4DEE32-ED1A-EEFB-3162-7B0E96120FF6}"/>
              </a:ext>
            </a:extLst>
          </p:cNvPr>
          <p:cNvPicPr>
            <a:picLocks noChangeAspect="1"/>
          </p:cNvPicPr>
          <p:nvPr/>
        </p:nvPicPr>
        <p:blipFill>
          <a:blip r:embed="rId13"/>
          <a:stretch>
            <a:fillRect/>
          </a:stretch>
        </p:blipFill>
        <p:spPr>
          <a:xfrm>
            <a:off x="7307283" y="3638444"/>
            <a:ext cx="1471106" cy="2312905"/>
          </a:xfrm>
          <a:prstGeom prst="rect">
            <a:avLst/>
          </a:prstGeom>
        </p:spPr>
      </p:pic>
      <p:sp>
        <p:nvSpPr>
          <p:cNvPr id="26" name="TextBox 25">
            <a:extLst>
              <a:ext uri="{FF2B5EF4-FFF2-40B4-BE49-F238E27FC236}">
                <a16:creationId xmlns:a16="http://schemas.microsoft.com/office/drawing/2014/main" id="{3AFCB4FE-EFA0-6346-852B-74865BB8AF52}"/>
              </a:ext>
            </a:extLst>
          </p:cNvPr>
          <p:cNvSpPr txBox="1"/>
          <p:nvPr/>
        </p:nvSpPr>
        <p:spPr>
          <a:xfrm>
            <a:off x="7291404" y="5903944"/>
            <a:ext cx="3733169" cy="461665"/>
          </a:xfrm>
          <a:prstGeom prst="rect">
            <a:avLst/>
          </a:prstGeom>
          <a:noFill/>
        </p:spPr>
        <p:txBody>
          <a:bodyPr wrap="square">
            <a:spAutoFit/>
          </a:bodyPr>
          <a:lstStyle/>
          <a:p>
            <a:pPr algn="ctr"/>
            <a:r>
              <a:rPr lang="en-US" sz="1200" i="1" dirty="0">
                <a:latin typeface="Calibri" panose="020F0502020204030204" pitchFamily="34" charset="0"/>
              </a:rPr>
              <a:t>Monroe Road Advocates (MoRA), Greenway Park Elementary and Charlotte Cirque &amp; Dance Center</a:t>
            </a:r>
          </a:p>
        </p:txBody>
      </p:sp>
      <p:pic>
        <p:nvPicPr>
          <p:cNvPr id="7" name="Audio 6">
            <a:hlinkClick r:id="" action="ppaction://media"/>
            <a:extLst>
              <a:ext uri="{FF2B5EF4-FFF2-40B4-BE49-F238E27FC236}">
                <a16:creationId xmlns:a16="http://schemas.microsoft.com/office/drawing/2014/main" id="{27F85A33-E461-CF08-82E4-923FA0B3B533}"/>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3064654"/>
      </p:ext>
    </p:extLst>
  </p:cSld>
  <p:clrMapOvr>
    <a:masterClrMapping/>
  </p:clrMapOvr>
  <mc:AlternateContent xmlns:mc="http://schemas.openxmlformats.org/markup-compatibility/2006" xmlns:p14="http://schemas.microsoft.com/office/powerpoint/2010/main">
    <mc:Choice Requires="p14">
      <p:transition spd="slow" p14:dur="2000" advTm="8494"/>
    </mc:Choice>
    <mc:Fallback xmlns="">
      <p:transition spd="slow" advTm="8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5580" y="1352254"/>
            <a:ext cx="3072384" cy="2076746"/>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4161256" y="3380602"/>
            <a:ext cx="3896894" cy="276999"/>
          </a:xfrm>
          <a:prstGeom prst="rect">
            <a:avLst/>
          </a:prstGeom>
          <a:noFill/>
        </p:spPr>
        <p:txBody>
          <a:bodyPr wrap="square" rtlCol="0">
            <a:spAutoFit/>
          </a:bodyPr>
          <a:lstStyle/>
          <a:p>
            <a:pPr algn="ctr"/>
            <a:r>
              <a:rPr lang="en-US" sz="1200" i="1" dirty="0">
                <a:latin typeface="Calibri" panose="020F0502020204030204" pitchFamily="34" charset="0"/>
              </a:rPr>
              <a:t>Druid Hills</a:t>
            </a:r>
          </a:p>
        </p:txBody>
      </p:sp>
      <p:sp>
        <p:nvSpPr>
          <p:cNvPr id="8" name="Rectangle 2"/>
          <p:cNvSpPr txBox="1">
            <a:spLocks noChangeArrowheads="1"/>
          </p:cNvSpPr>
          <p:nvPr/>
        </p:nvSpPr>
        <p:spPr>
          <a:xfrm>
            <a:off x="1752600" y="152401"/>
            <a:ext cx="8382002"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600" b="1" dirty="0">
                <a:ln w="19050">
                  <a:noFill/>
                </a:ln>
                <a:solidFill>
                  <a:schemeClr val="tx2"/>
                </a:solidFill>
                <a:ea typeface="Open Sans Extrabold" panose="020B0906030804020204" pitchFamily="34" charset="0"/>
                <a:cs typeface="Open Sans Extrabold" panose="020B0906030804020204" pitchFamily="34" charset="0"/>
              </a:rPr>
              <a:t>Featured Successes – Community Gardens</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5580" y="3714322"/>
            <a:ext cx="3073970" cy="230547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733550" y="1447800"/>
            <a:ext cx="2895600" cy="44958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580578" y="5943600"/>
            <a:ext cx="962251" cy="276999"/>
          </a:xfrm>
          <a:prstGeom prst="rect">
            <a:avLst/>
          </a:prstGeom>
          <a:noFill/>
        </p:spPr>
        <p:txBody>
          <a:bodyPr wrap="none" rtlCol="0">
            <a:spAutoFit/>
          </a:bodyPr>
          <a:lstStyle/>
          <a:p>
            <a:r>
              <a:rPr lang="en-US" sz="1200" i="1" dirty="0">
                <a:latin typeface="Calibri" panose="020F0502020204030204" pitchFamily="34" charset="0"/>
              </a:rPr>
              <a:t>Villa Heights</a:t>
            </a: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7664" y="1447800"/>
            <a:ext cx="2528887" cy="44958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8696099" y="5943601"/>
            <a:ext cx="878830" cy="276999"/>
          </a:xfrm>
          <a:prstGeom prst="rect">
            <a:avLst/>
          </a:prstGeom>
          <a:noFill/>
        </p:spPr>
        <p:txBody>
          <a:bodyPr wrap="none" rtlCol="0">
            <a:spAutoFit/>
          </a:bodyPr>
          <a:lstStyle/>
          <a:p>
            <a:r>
              <a:rPr lang="en-US" sz="1200" i="1" dirty="0" err="1">
                <a:latin typeface="Calibri" panose="020F0502020204030204" pitchFamily="34" charset="0"/>
              </a:rPr>
              <a:t>Winterfield</a:t>
            </a:r>
            <a:endParaRPr lang="en-US" sz="1200" i="1" dirty="0">
              <a:latin typeface="Calibri" panose="020F0502020204030204" pitchFamily="34" charset="0"/>
            </a:endParaRPr>
          </a:p>
        </p:txBody>
      </p:sp>
      <p:sp>
        <p:nvSpPr>
          <p:cNvPr id="10" name="TextBox 9"/>
          <p:cNvSpPr txBox="1"/>
          <p:nvPr/>
        </p:nvSpPr>
        <p:spPr>
          <a:xfrm>
            <a:off x="4237456" y="5971402"/>
            <a:ext cx="3896894" cy="276999"/>
          </a:xfrm>
          <a:prstGeom prst="rect">
            <a:avLst/>
          </a:prstGeom>
          <a:noFill/>
        </p:spPr>
        <p:txBody>
          <a:bodyPr wrap="square" rtlCol="0">
            <a:spAutoFit/>
          </a:bodyPr>
          <a:lstStyle/>
          <a:p>
            <a:pPr algn="ctr"/>
            <a:r>
              <a:rPr lang="en-US" sz="1200" i="1" dirty="0">
                <a:latin typeface="Calibri" panose="020F0502020204030204" pitchFamily="34" charset="0"/>
              </a:rPr>
              <a:t>Washington Heights</a:t>
            </a:r>
          </a:p>
        </p:txBody>
      </p:sp>
      <p:pic>
        <p:nvPicPr>
          <p:cNvPr id="12" name="Audio 11">
            <a:hlinkClick r:id="" action="ppaction://media"/>
            <a:extLst>
              <a:ext uri="{FF2B5EF4-FFF2-40B4-BE49-F238E27FC236}">
                <a16:creationId xmlns:a16="http://schemas.microsoft.com/office/drawing/2014/main" id="{90A9FC8D-13A0-E962-AA9E-04381340B86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1574639"/>
      </p:ext>
    </p:extLst>
  </p:cSld>
  <p:clrMapOvr>
    <a:masterClrMapping/>
  </p:clrMapOvr>
  <mc:AlternateContent xmlns:mc="http://schemas.openxmlformats.org/markup-compatibility/2006" xmlns:p14="http://schemas.microsoft.com/office/powerpoint/2010/main">
    <mc:Choice Requires="p14">
      <p:transition spd="slow" p14:dur="2000" advTm="21547"/>
    </mc:Choice>
    <mc:Fallback xmlns="">
      <p:transition spd="slow" advTm="21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2057400" y="108124"/>
            <a:ext cx="8382002"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600" b="1" dirty="0">
                <a:ln w="19050">
                  <a:noFill/>
                </a:ln>
                <a:solidFill>
                  <a:schemeClr val="tx2"/>
                </a:solidFill>
                <a:ea typeface="Open Sans Extrabold" panose="020B0906030804020204" pitchFamily="34" charset="0"/>
                <a:cs typeface="Open Sans Extrabold" panose="020B0906030804020204" pitchFamily="34" charset="0"/>
              </a:rPr>
              <a:t>More Featured Projects</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1" y="3286126"/>
            <a:ext cx="2015489" cy="2914465"/>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4026" y="1037845"/>
            <a:ext cx="2675273" cy="1971675"/>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5202" y="3286126"/>
            <a:ext cx="1896999" cy="2914465"/>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695825" y="1037844"/>
            <a:ext cx="2857768" cy="1971674"/>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724026" y="3286125"/>
            <a:ext cx="2438399" cy="1258002"/>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733550" y="4657725"/>
            <a:ext cx="2428874" cy="1524000"/>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1828800" y="2952751"/>
            <a:ext cx="2402902" cy="276999"/>
          </a:xfrm>
          <a:prstGeom prst="rect">
            <a:avLst/>
          </a:prstGeom>
          <a:noFill/>
        </p:spPr>
        <p:txBody>
          <a:bodyPr wrap="none" rtlCol="0">
            <a:spAutoFit/>
          </a:bodyPr>
          <a:lstStyle/>
          <a:p>
            <a:r>
              <a:rPr lang="en-US" sz="1200" i="1" dirty="0">
                <a:latin typeface="Calibri" panose="020F0502020204030204" pitchFamily="34" charset="0"/>
              </a:rPr>
              <a:t>Northwest Community Day, T-shirts</a:t>
            </a:r>
          </a:p>
        </p:txBody>
      </p:sp>
      <p:sp>
        <p:nvSpPr>
          <p:cNvPr id="27" name="TextBox 26"/>
          <p:cNvSpPr txBox="1"/>
          <p:nvPr/>
        </p:nvSpPr>
        <p:spPr>
          <a:xfrm>
            <a:off x="5074223" y="2942452"/>
            <a:ext cx="2085764" cy="276999"/>
          </a:xfrm>
          <a:prstGeom prst="rect">
            <a:avLst/>
          </a:prstGeom>
          <a:noFill/>
        </p:spPr>
        <p:txBody>
          <a:bodyPr wrap="none" rtlCol="0">
            <a:spAutoFit/>
          </a:bodyPr>
          <a:lstStyle/>
          <a:p>
            <a:r>
              <a:rPr lang="en-US" sz="1200" i="1" dirty="0">
                <a:latin typeface="Calibri" panose="020F0502020204030204" pitchFamily="34" charset="0"/>
              </a:rPr>
              <a:t>Anita Stroud Park, Birdhouses</a:t>
            </a:r>
          </a:p>
        </p:txBody>
      </p:sp>
      <p:pic>
        <p:nvPicPr>
          <p:cNvPr id="29" name="Pictur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64344" y="1037844"/>
            <a:ext cx="2679192" cy="1990724"/>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8176244" y="2952751"/>
            <a:ext cx="1958357" cy="276999"/>
          </a:xfrm>
          <a:prstGeom prst="rect">
            <a:avLst/>
          </a:prstGeom>
          <a:noFill/>
        </p:spPr>
        <p:txBody>
          <a:bodyPr wrap="none" rtlCol="0">
            <a:spAutoFit/>
          </a:bodyPr>
          <a:lstStyle/>
          <a:p>
            <a:r>
              <a:rPr lang="en-US" sz="1200" i="1" dirty="0">
                <a:latin typeface="Calibri" panose="020F0502020204030204" pitchFamily="34" charset="0"/>
              </a:rPr>
              <a:t>Greenville, Heritage Festival</a:t>
            </a:r>
          </a:p>
        </p:txBody>
      </p:sp>
      <p:sp>
        <p:nvSpPr>
          <p:cNvPr id="31" name="TextBox 30"/>
          <p:cNvSpPr txBox="1"/>
          <p:nvPr/>
        </p:nvSpPr>
        <p:spPr>
          <a:xfrm>
            <a:off x="1752601" y="6133327"/>
            <a:ext cx="2333075" cy="276999"/>
          </a:xfrm>
          <a:prstGeom prst="rect">
            <a:avLst/>
          </a:prstGeom>
          <a:noFill/>
        </p:spPr>
        <p:txBody>
          <a:bodyPr wrap="none" rtlCol="0">
            <a:spAutoFit/>
          </a:bodyPr>
          <a:lstStyle/>
          <a:p>
            <a:r>
              <a:rPr lang="en-US" sz="1200" i="1" dirty="0">
                <a:latin typeface="Calibri" panose="020F0502020204030204" pitchFamily="34" charset="0"/>
              </a:rPr>
              <a:t>Hidden Valley, National Night Out</a:t>
            </a:r>
          </a:p>
        </p:txBody>
      </p:sp>
      <p:sp>
        <p:nvSpPr>
          <p:cNvPr id="32" name="TextBox 31"/>
          <p:cNvSpPr txBox="1"/>
          <p:nvPr/>
        </p:nvSpPr>
        <p:spPr>
          <a:xfrm>
            <a:off x="4438650" y="6134101"/>
            <a:ext cx="1683474" cy="276999"/>
          </a:xfrm>
          <a:prstGeom prst="rect">
            <a:avLst/>
          </a:prstGeom>
          <a:noFill/>
        </p:spPr>
        <p:txBody>
          <a:bodyPr wrap="none" rtlCol="0">
            <a:spAutoFit/>
          </a:bodyPr>
          <a:lstStyle/>
          <a:p>
            <a:r>
              <a:rPr lang="en-US" sz="1200" i="1" dirty="0" err="1">
                <a:latin typeface="Calibri" panose="020F0502020204030204" pitchFamily="34" charset="0"/>
              </a:rPr>
              <a:t>Brightwalk</a:t>
            </a:r>
            <a:r>
              <a:rPr lang="en-US" sz="1200" i="1" dirty="0">
                <a:latin typeface="Calibri" panose="020F0502020204030204" pitchFamily="34" charset="0"/>
              </a:rPr>
              <a:t>, No Barriers</a:t>
            </a:r>
          </a:p>
        </p:txBody>
      </p:sp>
      <p:sp>
        <p:nvSpPr>
          <p:cNvPr id="33" name="TextBox 32"/>
          <p:cNvSpPr txBox="1"/>
          <p:nvPr/>
        </p:nvSpPr>
        <p:spPr>
          <a:xfrm>
            <a:off x="6248401" y="6134101"/>
            <a:ext cx="2207207" cy="276999"/>
          </a:xfrm>
          <a:prstGeom prst="rect">
            <a:avLst/>
          </a:prstGeom>
          <a:noFill/>
        </p:spPr>
        <p:txBody>
          <a:bodyPr wrap="none" rtlCol="0">
            <a:spAutoFit/>
          </a:bodyPr>
          <a:lstStyle/>
          <a:p>
            <a:r>
              <a:rPr lang="en-US" sz="1200" i="1" dirty="0" err="1">
                <a:latin typeface="Calibri" panose="020F0502020204030204" pitchFamily="34" charset="0"/>
              </a:rPr>
              <a:t>Oaklawn</a:t>
            </a:r>
            <a:r>
              <a:rPr lang="en-US" sz="1200" i="1" dirty="0">
                <a:latin typeface="Calibri" panose="020F0502020204030204" pitchFamily="34" charset="0"/>
              </a:rPr>
              <a:t> Park, Little Free Library</a:t>
            </a:r>
          </a:p>
        </p:txBody>
      </p:sp>
      <p:sp>
        <p:nvSpPr>
          <p:cNvPr id="34" name="TextBox 33"/>
          <p:cNvSpPr txBox="1"/>
          <p:nvPr/>
        </p:nvSpPr>
        <p:spPr>
          <a:xfrm>
            <a:off x="8527684" y="6134101"/>
            <a:ext cx="1726050" cy="276999"/>
          </a:xfrm>
          <a:prstGeom prst="rect">
            <a:avLst/>
          </a:prstGeom>
          <a:noFill/>
        </p:spPr>
        <p:txBody>
          <a:bodyPr wrap="none" rtlCol="0">
            <a:spAutoFit/>
          </a:bodyPr>
          <a:lstStyle/>
          <a:p>
            <a:r>
              <a:rPr lang="en-US" sz="1200" i="1" dirty="0">
                <a:latin typeface="Calibri" panose="020F0502020204030204" pitchFamily="34" charset="0"/>
              </a:rPr>
              <a:t>CCCP Amplify the Signal</a:t>
            </a:r>
          </a:p>
        </p:txBody>
      </p:sp>
      <p:pic>
        <p:nvPicPr>
          <p:cNvPr id="3" name="Picture 2">
            <a:extLst>
              <a:ext uri="{FF2B5EF4-FFF2-40B4-BE49-F238E27FC236}">
                <a16:creationId xmlns:a16="http://schemas.microsoft.com/office/drawing/2014/main" id="{88C08DBE-1679-4371-A36C-9E6C809CBEE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8527685" y="3296424"/>
            <a:ext cx="1911716" cy="2904166"/>
          </a:xfrm>
          <a:prstGeom prst="rect">
            <a:avLst/>
          </a:prstGeom>
        </p:spPr>
      </p:pic>
      <p:pic>
        <p:nvPicPr>
          <p:cNvPr id="5" name="Audio 4">
            <a:hlinkClick r:id="" action="ppaction://media"/>
            <a:extLst>
              <a:ext uri="{FF2B5EF4-FFF2-40B4-BE49-F238E27FC236}">
                <a16:creationId xmlns:a16="http://schemas.microsoft.com/office/drawing/2014/main" id="{269FA4B7-1254-D043-E824-425D6F2BBF35}"/>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6594565"/>
      </p:ext>
    </p:extLst>
  </p:cSld>
  <p:clrMapOvr>
    <a:masterClrMapping/>
  </p:clrMapOvr>
  <mc:AlternateContent xmlns:mc="http://schemas.openxmlformats.org/markup-compatibility/2006" xmlns:p14="http://schemas.microsoft.com/office/powerpoint/2010/main">
    <mc:Choice Requires="p14">
      <p:transition spd="slow" p14:dur="2000" advTm="5872"/>
    </mc:Choice>
    <mc:Fallback xmlns="">
      <p:transition spd="slow" advTm="5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295238" y="228601"/>
            <a:ext cx="7125113"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400" b="1" dirty="0">
                <a:ln w="19050">
                  <a:noFill/>
                </a:ln>
                <a:solidFill>
                  <a:schemeClr val="tx2"/>
                </a:solidFill>
                <a:ea typeface="Open Sans Extrabold" panose="020B0906030804020204" pitchFamily="34" charset="0"/>
                <a:cs typeface="Open Sans Extrabold" panose="020B0906030804020204" pitchFamily="34" charset="0"/>
              </a:rPr>
              <a:t>Project Ideas</a:t>
            </a:r>
          </a:p>
        </p:txBody>
      </p:sp>
      <p:pic>
        <p:nvPicPr>
          <p:cNvPr id="5" name="Picture 4"/>
          <p:cNvPicPr/>
          <p:nvPr/>
        </p:nvPicPr>
        <p:blipFill rotWithShape="1">
          <a:blip r:embed="rId5" cstate="print">
            <a:extLst>
              <a:ext uri="{28A0092B-C50C-407E-A947-70E740481C1C}">
                <a14:useLocalDpi xmlns:a14="http://schemas.microsoft.com/office/drawing/2010/main" val="0"/>
              </a:ext>
            </a:extLst>
          </a:blip>
          <a:srcRect/>
          <a:stretch/>
        </p:blipFill>
        <p:spPr>
          <a:xfrm>
            <a:off x="1400176" y="2211705"/>
            <a:ext cx="2191717" cy="2070100"/>
          </a:xfrm>
          <a:prstGeom prst="rect">
            <a:avLst/>
          </a:prstGeom>
        </p:spPr>
      </p:pic>
      <p:graphicFrame>
        <p:nvGraphicFramePr>
          <p:cNvPr id="6" name="Table 5"/>
          <p:cNvGraphicFramePr>
            <a:graphicFrameLocks noGrp="1"/>
          </p:cNvGraphicFramePr>
          <p:nvPr/>
        </p:nvGraphicFramePr>
        <p:xfrm>
          <a:off x="1552576" y="3583306"/>
          <a:ext cx="8686801" cy="4046601"/>
        </p:xfrm>
        <a:graphic>
          <a:graphicData uri="http://schemas.openxmlformats.org/drawingml/2006/table">
            <a:tbl>
              <a:tblPr firstRow="1" firstCol="1" bandRow="1"/>
              <a:tblGrid>
                <a:gridCol w="21336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133601">
                  <a:extLst>
                    <a:ext uri="{9D8B030D-6E8A-4147-A177-3AD203B41FA5}">
                      <a16:colId xmlns:a16="http://schemas.microsoft.com/office/drawing/2014/main" val="20003"/>
                    </a:ext>
                  </a:extLst>
                </a:gridCol>
              </a:tblGrid>
              <a:tr h="1201166">
                <a:tc>
                  <a:txBody>
                    <a:bodyPr/>
                    <a:lstStyle/>
                    <a:p>
                      <a:pPr marL="171450" marR="0" lvl="0" indent="-171450">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Times New Roman"/>
                      </a:endParaRPr>
                    </a:p>
                    <a:p>
                      <a:pPr marL="171450" marR="0" lvl="0" indent="-171450">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Times New Roman"/>
                      </a:endParaRPr>
                    </a:p>
                    <a:p>
                      <a:pPr marL="171450" marR="0" lvl="0" indent="-171450">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Times New Roman"/>
                      </a:endParaRPr>
                    </a:p>
                    <a:p>
                      <a:pPr marL="171450" marR="0" lvl="0" indent="-171450">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Times New Roman"/>
                      </a:endParaRPr>
                    </a:p>
                    <a:p>
                      <a:pPr marL="171450" marR="0" lvl="0" indent="-171450">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Times New Roman"/>
                      </a:endParaRP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rPr>
                        <a:t>Community Asset mapping</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rPr>
                        <a:t>Membership drives</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rPr>
                        <a:t>Printing/mailing </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rPr>
                        <a:t>Yard signs (meeting date, yard or volunteer of the month, </a:t>
                      </a:r>
                      <a:r>
                        <a:rPr lang="en-US" sz="1200" dirty="0" err="1">
                          <a:effectLst/>
                          <a:latin typeface="Calibri" panose="020F0502020204030204" pitchFamily="34" charset="0"/>
                          <a:ea typeface="Times New Roman"/>
                        </a:rPr>
                        <a:t>etc</a:t>
                      </a:r>
                      <a:r>
                        <a:rPr lang="en-US" sz="1200" dirty="0">
                          <a:effectLst/>
                          <a:latin typeface="Calibri" panose="020F0502020204030204" pitchFamily="34" charset="0"/>
                          <a:ea typeface="Times New Roman"/>
                        </a:rPr>
                        <a:t>)</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rPr>
                        <a:t>Strategic planning</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rPr>
                        <a:t>Non-profit registration</a:t>
                      </a:r>
                    </a:p>
                    <a:p>
                      <a:pPr marL="171450" marR="0" lvl="0" indent="-171450">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Times New Roman"/>
                      </a:endParaRPr>
                    </a:p>
                  </a:txBody>
                  <a:tcPr marL="68580" marR="68580" marT="0" marB="0">
                    <a:lnL>
                      <a:noFill/>
                    </a:lnL>
                    <a:lnR>
                      <a:noFill/>
                    </a:lnR>
                    <a:lnT>
                      <a:noFill/>
                    </a:lnT>
                    <a:lnB>
                      <a:noFill/>
                    </a:lnB>
                  </a:tcPr>
                </a:tc>
                <a:tc>
                  <a:txBody>
                    <a:bodyPr/>
                    <a:lstStyle/>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cs typeface="Times New Roman"/>
                        </a:rPr>
                        <a:t>Nuisance prevention</a:t>
                      </a:r>
                      <a:endParaRPr lang="en-US" sz="1200" dirty="0">
                        <a:effectLst/>
                        <a:latin typeface="Calibri" panose="020F0502020204030204" pitchFamily="34" charset="0"/>
                        <a:ea typeface="Calibri"/>
                        <a:cs typeface="Times New Roman"/>
                      </a:endParaRP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cs typeface="Times New Roman"/>
                        </a:rPr>
                        <a:t>Cultural programs</a:t>
                      </a:r>
                      <a:endParaRPr lang="en-US" sz="1200" dirty="0">
                        <a:effectLst/>
                        <a:latin typeface="Calibri" panose="020F0502020204030204" pitchFamily="34" charset="0"/>
                        <a:ea typeface="Calibri"/>
                        <a:cs typeface="Times New Roman"/>
                      </a:endParaRP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cs typeface="Times New Roman"/>
                        </a:rPr>
                        <a:t>Health and wellness</a:t>
                      </a:r>
                      <a:endParaRPr lang="en-US" sz="1200" dirty="0">
                        <a:effectLst/>
                        <a:latin typeface="Calibri" panose="020F0502020204030204" pitchFamily="34" charset="0"/>
                        <a:ea typeface="Calibri"/>
                        <a:cs typeface="Times New Roman"/>
                      </a:endParaRP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cs typeface="Times New Roman"/>
                        </a:rPr>
                        <a:t>Senior programs</a:t>
                      </a:r>
                      <a:endParaRPr lang="en-US" sz="1200" dirty="0">
                        <a:effectLst/>
                        <a:latin typeface="Calibri" panose="020F0502020204030204" pitchFamily="34" charset="0"/>
                        <a:ea typeface="Calibri"/>
                        <a:cs typeface="Times New Roman"/>
                      </a:endParaRP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cs typeface="Times New Roman"/>
                        </a:rPr>
                        <a:t>Language programs</a:t>
                      </a:r>
                      <a:endParaRPr lang="en-US" sz="1200" dirty="0">
                        <a:effectLst/>
                        <a:latin typeface="Calibri" panose="020F0502020204030204" pitchFamily="34" charset="0"/>
                        <a:ea typeface="Calibri"/>
                        <a:cs typeface="Times New Roman"/>
                      </a:endParaRP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cs typeface="Times New Roman"/>
                        </a:rPr>
                        <a:t>Computer training/Digital Literacy</a:t>
                      </a:r>
                      <a:endParaRPr lang="en-US" sz="1200" dirty="0">
                        <a:effectLst/>
                        <a:latin typeface="Calibri" panose="020F0502020204030204" pitchFamily="34" charset="0"/>
                        <a:ea typeface="Calibri"/>
                        <a:cs typeface="Times New Roman"/>
                      </a:endParaRP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cs typeface="Times New Roman"/>
                        </a:rPr>
                        <a:t>Little Free Library /Food Pantry</a:t>
                      </a:r>
                      <a:endParaRPr lang="en-US" sz="1200" dirty="0">
                        <a:effectLst/>
                        <a:latin typeface="Calibri" panose="020F0502020204030204" pitchFamily="34" charset="0"/>
                        <a:ea typeface="Calibri"/>
                        <a:cs typeface="Times New Roman"/>
                      </a:endParaRPr>
                    </a:p>
                    <a:p>
                      <a:pPr marL="171450" marR="0" lvl="0" indent="-171450">
                        <a:lnSpc>
                          <a:spcPct val="115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Calibri"/>
                        <a:cs typeface="Times New Roman"/>
                      </a:endParaRPr>
                    </a:p>
                  </a:txBody>
                  <a:tcPr marL="68580" marR="68580" marT="0" marB="0">
                    <a:lnL>
                      <a:noFill/>
                    </a:lnL>
                    <a:lnR>
                      <a:noFill/>
                    </a:lnR>
                    <a:lnT>
                      <a:noFill/>
                    </a:lnT>
                    <a:lnB>
                      <a:noFill/>
                    </a:lnB>
                  </a:tcPr>
                </a:tc>
                <a:tc>
                  <a:txBody>
                    <a:bodyPr/>
                    <a:lstStyle/>
                    <a:p>
                      <a:pPr marL="171450" marR="0" lvl="0" indent="-171450">
                        <a:lnSpc>
                          <a:spcPct val="115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Times New Roman"/>
                        <a:cs typeface="Times New Roman"/>
                      </a:endParaRPr>
                    </a:p>
                    <a:p>
                      <a:pPr marL="171450" marR="0" lvl="0" indent="-171450">
                        <a:lnSpc>
                          <a:spcPct val="115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Times New Roman"/>
                        <a:cs typeface="Times New Roman"/>
                      </a:endParaRPr>
                    </a:p>
                    <a:p>
                      <a:pPr marL="171450" marR="0" lvl="0" indent="-171450">
                        <a:lnSpc>
                          <a:spcPct val="115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Times New Roman"/>
                        <a:cs typeface="Times New Roman"/>
                      </a:endParaRPr>
                    </a:p>
                    <a:p>
                      <a:pPr marL="171450" marR="0" lvl="0" indent="-171450">
                        <a:lnSpc>
                          <a:spcPct val="115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Times New Roman"/>
                        <a:cs typeface="Times New Roman"/>
                      </a:endParaRP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cs typeface="Times New Roman"/>
                        </a:rPr>
                        <a:t>Park enhancements</a:t>
                      </a:r>
                      <a:endParaRPr lang="en-US" sz="1200" dirty="0">
                        <a:effectLst/>
                        <a:latin typeface="Calibri" panose="020F0502020204030204" pitchFamily="34" charset="0"/>
                        <a:ea typeface="Calibri"/>
                        <a:cs typeface="Times New Roman"/>
                      </a:endParaRP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cs typeface="Times New Roman"/>
                        </a:rPr>
                        <a:t>Playground/</a:t>
                      </a:r>
                      <a:r>
                        <a:rPr lang="en-US" sz="1200" dirty="0" err="1">
                          <a:effectLst/>
                          <a:latin typeface="Calibri" panose="020F0502020204030204" pitchFamily="34" charset="0"/>
                          <a:ea typeface="Times New Roman"/>
                          <a:cs typeface="Times New Roman"/>
                        </a:rPr>
                        <a:t>fitpark</a:t>
                      </a:r>
                      <a:r>
                        <a:rPr lang="en-US" sz="1200" dirty="0">
                          <a:effectLst/>
                          <a:latin typeface="Calibri" panose="020F0502020204030204" pitchFamily="34" charset="0"/>
                          <a:ea typeface="Times New Roman"/>
                          <a:cs typeface="Times New Roman"/>
                        </a:rPr>
                        <a:t> equipment</a:t>
                      </a:r>
                      <a:endParaRPr lang="en-US" sz="1200" dirty="0">
                        <a:effectLst/>
                        <a:latin typeface="Calibri" panose="020F0502020204030204" pitchFamily="34" charset="0"/>
                        <a:ea typeface="Calibri"/>
                        <a:cs typeface="Times New Roman"/>
                      </a:endParaRP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cs typeface="Times New Roman"/>
                        </a:rPr>
                        <a:t>Athletic fields</a:t>
                      </a:r>
                      <a:endParaRPr lang="en-US" sz="1200" dirty="0">
                        <a:effectLst/>
                        <a:latin typeface="Calibri" panose="020F0502020204030204" pitchFamily="34" charset="0"/>
                        <a:ea typeface="Calibri"/>
                        <a:cs typeface="Times New Roman"/>
                      </a:endParaRP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cs typeface="Times New Roman"/>
                        </a:rPr>
                        <a:t>Trails</a:t>
                      </a:r>
                      <a:endParaRPr lang="en-US" sz="1200" dirty="0">
                        <a:effectLst/>
                        <a:latin typeface="Calibri" panose="020F0502020204030204" pitchFamily="34" charset="0"/>
                        <a:ea typeface="Calibri"/>
                        <a:cs typeface="Times New Roman"/>
                      </a:endParaRP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cs typeface="Times New Roman"/>
                        </a:rPr>
                        <a:t>Bike racks</a:t>
                      </a:r>
                      <a:endParaRPr lang="en-US" sz="1200" dirty="0">
                        <a:effectLst/>
                        <a:latin typeface="Calibri" panose="020F0502020204030204" pitchFamily="34" charset="0"/>
                        <a:ea typeface="Calibri"/>
                        <a:cs typeface="Times New Roman"/>
                      </a:endParaRP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cs typeface="Times New Roman"/>
                        </a:rPr>
                        <a:t>Outdoor chess/checkers/games</a:t>
                      </a:r>
                      <a:endParaRPr lang="en-US" sz="1200" dirty="0">
                        <a:effectLst/>
                        <a:latin typeface="Calibri" panose="020F0502020204030204" pitchFamily="34" charset="0"/>
                        <a:ea typeface="Calibri"/>
                        <a:cs typeface="Times New Roman"/>
                      </a:endParaRP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a:cs typeface="Times New Roman"/>
                        </a:rPr>
                        <a:t>Stages/performance space</a:t>
                      </a:r>
                      <a:endParaRPr lang="en-US" sz="1200" dirty="0">
                        <a:effectLst/>
                        <a:latin typeface="Calibri" panose="020F0502020204030204" pitchFamily="34" charset="0"/>
                        <a:ea typeface="Calibri"/>
                        <a:cs typeface="Times New Roman"/>
                      </a:endParaRPr>
                    </a:p>
                    <a:p>
                      <a:pPr marL="171450" marR="0" lvl="0" indent="-171450">
                        <a:lnSpc>
                          <a:spcPct val="115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Calibri"/>
                        <a:cs typeface="Times New Roman"/>
                      </a:endParaRPr>
                    </a:p>
                  </a:txBody>
                  <a:tcPr marL="68580" marR="68580" marT="0" marB="0">
                    <a:lnL>
                      <a:noFill/>
                    </a:lnL>
                    <a:lnR>
                      <a:noFill/>
                    </a:lnR>
                    <a:lnT>
                      <a:noFill/>
                    </a:lnT>
                    <a:lnB>
                      <a:noFill/>
                    </a:lnB>
                  </a:tcPr>
                </a:tc>
                <a:tc>
                  <a:txBody>
                    <a:bodyPr/>
                    <a:lstStyle/>
                    <a:p>
                      <a:pPr marL="169863" marR="0" lvl="0" indent="-169863">
                        <a:lnSpc>
                          <a:spcPct val="115000"/>
                        </a:lnSpc>
                        <a:spcBef>
                          <a:spcPts val="0"/>
                        </a:spcBef>
                        <a:spcAft>
                          <a:spcPts val="0"/>
                        </a:spcAft>
                        <a:buFont typeface="Arial" panose="020B0604020202020204" pitchFamily="34" charset="0"/>
                        <a:buChar char="•"/>
                      </a:pPr>
                      <a:endParaRPr lang="en-US" sz="1000" dirty="0">
                        <a:effectLst/>
                        <a:latin typeface="Calibri"/>
                        <a:ea typeface="Calibri"/>
                        <a:cs typeface="Times New Roman"/>
                      </a:endParaRPr>
                    </a:p>
                    <a:p>
                      <a:pPr marL="169863" marR="0" lvl="0" indent="-169863">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Infrastructure improvements </a:t>
                      </a:r>
                    </a:p>
                    <a:p>
                      <a:pPr marL="169863" marR="0" lvl="0" indent="-169863">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Community centers</a:t>
                      </a:r>
                    </a:p>
                    <a:p>
                      <a:pPr marL="169863" marR="0" lvl="0" indent="-169863">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Mailboxes</a:t>
                      </a:r>
                    </a:p>
                    <a:p>
                      <a:pPr marL="169863" marR="0" lvl="0" indent="-169863">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Trash receptacles</a:t>
                      </a:r>
                    </a:p>
                    <a:p>
                      <a:pPr marL="169863" marR="0" lvl="0" indent="-169863">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Dumpster enclosures</a:t>
                      </a:r>
                    </a:p>
                    <a:p>
                      <a:pPr marL="169863" marR="0" lvl="0" indent="-169863"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200" dirty="0">
                          <a:effectLst/>
                          <a:latin typeface="Calibri"/>
                          <a:ea typeface="Calibri"/>
                          <a:cs typeface="Times New Roman"/>
                        </a:rPr>
                        <a:t>Decorative fencing   </a:t>
                      </a:r>
                      <a:endParaRPr lang="en-US" sz="1200" dirty="0">
                        <a:effectLst/>
                        <a:latin typeface="Calibri" panose="020F0502020204030204" pitchFamily="34" charset="0"/>
                        <a:ea typeface="Calibri"/>
                        <a:cs typeface="Times New Roman"/>
                      </a:endParaRPr>
                    </a:p>
                    <a:p>
                      <a:pPr marL="169863" marR="0" lvl="0" indent="-169863">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Curb Appeal improvements*</a:t>
                      </a:r>
                    </a:p>
                    <a:p>
                      <a:pPr marL="174625" marR="0" lvl="0" indent="0">
                        <a:lnSpc>
                          <a:spcPct val="115000"/>
                        </a:lnSpc>
                        <a:spcBef>
                          <a:spcPts val="0"/>
                        </a:spcBef>
                        <a:spcAft>
                          <a:spcPts val="1000"/>
                        </a:spcAft>
                        <a:buFont typeface="Arial" panose="020B0604020202020204" pitchFamily="34" charset="0"/>
                        <a:buNone/>
                      </a:pPr>
                      <a:endParaRPr lang="en-US" sz="200" i="1" dirty="0">
                        <a:effectLst/>
                        <a:latin typeface="Calibri" panose="020F0502020204030204" pitchFamily="34" charset="0"/>
                        <a:ea typeface="Calibri"/>
                        <a:cs typeface="Times New Roman"/>
                      </a:endParaRPr>
                    </a:p>
                    <a:p>
                      <a:pPr marL="174625" marR="0" lvl="0" indent="0">
                        <a:lnSpc>
                          <a:spcPct val="115000"/>
                        </a:lnSpc>
                        <a:spcBef>
                          <a:spcPts val="0"/>
                        </a:spcBef>
                        <a:spcAft>
                          <a:spcPts val="1000"/>
                        </a:spcAft>
                        <a:buFont typeface="Arial" panose="020B0604020202020204" pitchFamily="34" charset="0"/>
                        <a:buNone/>
                      </a:pPr>
                      <a:endParaRPr lang="en-US" sz="200" i="1" dirty="0">
                        <a:effectLst/>
                        <a:latin typeface="Calibri" panose="020F0502020204030204" pitchFamily="34" charset="0"/>
                        <a:ea typeface="Calibri"/>
                        <a:cs typeface="Times New Roman"/>
                      </a:endParaRPr>
                    </a:p>
                    <a:p>
                      <a:pPr marL="60325" marR="0" lvl="0" indent="0">
                        <a:lnSpc>
                          <a:spcPct val="115000"/>
                        </a:lnSpc>
                        <a:spcBef>
                          <a:spcPts val="0"/>
                        </a:spcBef>
                        <a:spcAft>
                          <a:spcPts val="1000"/>
                        </a:spcAft>
                        <a:buFont typeface="Arial" panose="020B0604020202020204" pitchFamily="34" charset="0"/>
                        <a:buNone/>
                      </a:pPr>
                      <a:r>
                        <a:rPr lang="en-US" sz="1000" i="1" dirty="0">
                          <a:effectLst/>
                          <a:latin typeface="Calibri" panose="020F0502020204030204" pitchFamily="34" charset="0"/>
                          <a:ea typeface="Calibri"/>
                          <a:cs typeface="Times New Roman"/>
                        </a:rPr>
                        <a:t>* Curb appeal improvements and maintenance items permitted only  in Tier 1 </a:t>
                      </a:r>
                    </a:p>
                  </a:txBody>
                  <a:tcPr marL="68580" marR="68580" marT="0" marB="0">
                    <a:lnL>
                      <a:noFill/>
                    </a:lnL>
                    <a:lnR>
                      <a:noFill/>
                    </a:lnR>
                    <a:lnT>
                      <a:noFill/>
                    </a:lnT>
                    <a:lnB>
                      <a:noFill/>
                    </a:lnB>
                  </a:tcPr>
                </a:tc>
                <a:extLst>
                  <a:ext uri="{0D108BD9-81ED-4DB2-BD59-A6C34878D82A}">
                    <a16:rowId xmlns:a16="http://schemas.microsoft.com/office/drawing/2014/main" val="10000"/>
                  </a:ext>
                </a:extLst>
              </a:tr>
              <a:tr h="1201166">
                <a:tc>
                  <a:txBody>
                    <a:bodyPr/>
                    <a:lstStyle/>
                    <a:p>
                      <a:pPr marL="171450" marR="0" lvl="0" indent="-171450">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Times New Roman"/>
                      </a:endParaRPr>
                    </a:p>
                  </a:txBody>
                  <a:tcPr marL="68580" marR="68580" marT="0" marB="0">
                    <a:lnL>
                      <a:noFill/>
                    </a:lnL>
                    <a:lnR>
                      <a:noFill/>
                    </a:lnR>
                    <a:lnT>
                      <a:noFill/>
                    </a:lnT>
                    <a:lnB>
                      <a:noFill/>
                    </a:lnB>
                  </a:tcPr>
                </a:tc>
                <a:tc>
                  <a:txBody>
                    <a:bodyPr/>
                    <a:lstStyle/>
                    <a:p>
                      <a:pPr marL="171450" marR="0" lvl="0" indent="-171450">
                        <a:lnSpc>
                          <a:spcPct val="115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Calibri"/>
                        <a:cs typeface="Times New Roman"/>
                      </a:endParaRPr>
                    </a:p>
                  </a:txBody>
                  <a:tcPr marL="68580" marR="68580" marT="0" marB="0">
                    <a:lnL>
                      <a:noFill/>
                    </a:lnL>
                    <a:lnR>
                      <a:noFill/>
                    </a:lnR>
                    <a:lnT>
                      <a:noFill/>
                    </a:lnT>
                    <a:lnB>
                      <a:noFill/>
                    </a:lnB>
                  </a:tcPr>
                </a:tc>
                <a:tc>
                  <a:txBody>
                    <a:bodyPr/>
                    <a:lstStyle/>
                    <a:p>
                      <a:pPr marL="171450" marR="0" lvl="0" indent="-171450">
                        <a:lnSpc>
                          <a:spcPct val="115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Calibri"/>
                        <a:cs typeface="Times New Roman"/>
                      </a:endParaRPr>
                    </a:p>
                  </a:txBody>
                  <a:tcPr marL="68580" marR="68580" marT="0" marB="0">
                    <a:lnL>
                      <a:noFill/>
                    </a:lnL>
                    <a:lnR>
                      <a:noFill/>
                    </a:lnR>
                    <a:lnT>
                      <a:noFill/>
                    </a:lnT>
                    <a:lnB>
                      <a:noFill/>
                    </a:lnB>
                  </a:tcPr>
                </a:tc>
                <a:tc>
                  <a:txBody>
                    <a:bodyPr/>
                    <a:lstStyle/>
                    <a:p>
                      <a:pPr marL="169863" marR="0" lvl="0" indent="-169863">
                        <a:lnSpc>
                          <a:spcPct val="115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1"/>
                  </a:ext>
                </a:extLst>
              </a:tr>
            </a:tbl>
          </a:graphicData>
        </a:graphic>
      </p:graphicFrame>
      <p:pic>
        <p:nvPicPr>
          <p:cNvPr id="7" name="Picture 6"/>
          <p:cNvPicPr/>
          <p:nvPr/>
        </p:nvPicPr>
        <p:blipFill rotWithShape="1">
          <a:blip r:embed="rId6" cstate="print">
            <a:extLst>
              <a:ext uri="{28A0092B-C50C-407E-A947-70E740481C1C}">
                <a14:useLocalDpi xmlns:a14="http://schemas.microsoft.com/office/drawing/2010/main" val="0"/>
              </a:ext>
            </a:extLst>
          </a:blip>
          <a:srcRect/>
          <a:stretch/>
        </p:blipFill>
        <p:spPr>
          <a:xfrm>
            <a:off x="8166478" y="1479445"/>
            <a:ext cx="2147953" cy="2082800"/>
          </a:xfrm>
          <a:prstGeom prst="rect">
            <a:avLst/>
          </a:prstGeom>
        </p:spPr>
      </p:pic>
      <p:pic>
        <p:nvPicPr>
          <p:cNvPr id="8" name="Picture 7"/>
          <p:cNvPicPr/>
          <p:nvPr/>
        </p:nvPicPr>
        <p:blipFill rotWithShape="1">
          <a:blip r:embed="rId7" cstate="print">
            <a:extLst>
              <a:ext uri="{28A0092B-C50C-407E-A947-70E740481C1C}">
                <a14:useLocalDpi xmlns:a14="http://schemas.microsoft.com/office/drawing/2010/main" val="0"/>
              </a:ext>
            </a:extLst>
          </a:blip>
          <a:srcRect/>
          <a:stretch/>
        </p:blipFill>
        <p:spPr>
          <a:xfrm>
            <a:off x="3609975" y="1449705"/>
            <a:ext cx="2190428" cy="2070100"/>
          </a:xfrm>
          <a:prstGeom prst="rect">
            <a:avLst/>
          </a:prstGeom>
        </p:spPr>
      </p:pic>
      <p:pic>
        <p:nvPicPr>
          <p:cNvPr id="9" name="Picture 8"/>
          <p:cNvPicPr/>
          <p:nvPr/>
        </p:nvPicPr>
        <p:blipFill rotWithShape="1">
          <a:blip r:embed="rId8" cstate="print">
            <a:extLst>
              <a:ext uri="{28A0092B-C50C-407E-A947-70E740481C1C}">
                <a14:useLocalDpi xmlns:a14="http://schemas.microsoft.com/office/drawing/2010/main" val="0"/>
              </a:ext>
            </a:extLst>
          </a:blip>
          <a:srcRect/>
          <a:stretch/>
        </p:blipFill>
        <p:spPr>
          <a:xfrm>
            <a:off x="5857875" y="2211705"/>
            <a:ext cx="2146806" cy="2070100"/>
          </a:xfrm>
          <a:prstGeom prst="rect">
            <a:avLst/>
          </a:prstGeom>
        </p:spPr>
      </p:pic>
      <p:pic>
        <p:nvPicPr>
          <p:cNvPr id="10" name="Audio 9">
            <a:hlinkClick r:id="" action="ppaction://media"/>
            <a:extLst>
              <a:ext uri="{FF2B5EF4-FFF2-40B4-BE49-F238E27FC236}">
                <a16:creationId xmlns:a16="http://schemas.microsoft.com/office/drawing/2014/main" id="{E4D17933-431F-6AE4-3329-B93CB6271CC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97206457"/>
      </p:ext>
    </p:extLst>
  </p:cSld>
  <p:clrMapOvr>
    <a:masterClrMapping/>
  </p:clrMapOvr>
  <mc:AlternateContent xmlns:mc="http://schemas.openxmlformats.org/markup-compatibility/2006">
    <mc:Choice xmlns:p14="http://schemas.microsoft.com/office/powerpoint/2010/main" Requires="p14">
      <p:transition spd="slow" p14:dur="2000" advTm="5967"/>
    </mc:Choice>
    <mc:Fallback>
      <p:transition spd="slow" advTm="5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nvGraphicFramePr>
        <p:xfrm>
          <a:off x="1981200" y="895350"/>
          <a:ext cx="8305800" cy="5638800"/>
        </p:xfrm>
        <a:graphic>
          <a:graphicData uri="http://schemas.openxmlformats.org/drawingml/2006/table">
            <a:tbl>
              <a:tblPr firstRow="1" bandRow="1">
                <a:tableStyleId>{2D5ABB26-0587-4C30-8999-92F81FD0307C}</a:tableStyleId>
              </a:tblPr>
              <a:tblGrid>
                <a:gridCol w="1752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tblGrid>
              <a:tr h="1981200">
                <a:tc>
                  <a:txBody>
                    <a:bodyPr/>
                    <a:lstStyle/>
                    <a:p>
                      <a:endParaRPr lang="en-US" dirty="0"/>
                    </a:p>
                  </a:txBody>
                  <a:tcPr/>
                </a:tc>
                <a:tc>
                  <a:txBody>
                    <a:bodyPr/>
                    <a:lstStyle/>
                    <a:p>
                      <a:pPr marL="171450" marR="0" lvl="0" indent="-171450">
                        <a:lnSpc>
                          <a:spcPct val="115000"/>
                        </a:lnSpc>
                        <a:spcBef>
                          <a:spcPts val="0"/>
                        </a:spcBef>
                        <a:spcAft>
                          <a:spcPts val="0"/>
                        </a:spcAft>
                        <a:buFont typeface="Arial" panose="020B0604020202020204" pitchFamily="34" charset="0"/>
                        <a:buChar char="•"/>
                        <a:tabLst>
                          <a:tab pos="169863" algn="l"/>
                        </a:tabLst>
                      </a:pPr>
                      <a:endParaRPr lang="en-US" sz="1200" dirty="0">
                        <a:effectLst/>
                        <a:latin typeface="Calibri" panose="020F0502020204030204" pitchFamily="34" charset="0"/>
                        <a:ea typeface="Calibri"/>
                        <a:cs typeface="Times New Roman"/>
                      </a:endParaRPr>
                    </a:p>
                    <a:p>
                      <a:pPr marL="171450" marR="0" lvl="0" indent="-171450">
                        <a:lnSpc>
                          <a:spcPct val="115000"/>
                        </a:lnSpc>
                        <a:spcBef>
                          <a:spcPts val="0"/>
                        </a:spcBef>
                        <a:spcAft>
                          <a:spcPts val="0"/>
                        </a:spcAft>
                        <a:buFont typeface="Arial" panose="020B0604020202020204" pitchFamily="34" charset="0"/>
                        <a:buChar char="•"/>
                        <a:tabLst>
                          <a:tab pos="169863" algn="l"/>
                        </a:tabLst>
                      </a:pPr>
                      <a:r>
                        <a:rPr lang="en-US" sz="1200" dirty="0">
                          <a:effectLst/>
                          <a:latin typeface="Calibri" panose="020F0502020204030204" pitchFamily="34" charset="0"/>
                          <a:ea typeface="Calibri"/>
                          <a:cs typeface="Times New Roman"/>
                        </a:rPr>
                        <a:t>Water, energy &amp; waste reduction initiatives</a:t>
                      </a:r>
                    </a:p>
                    <a:p>
                      <a:pPr marL="171450" marR="0" lvl="0" indent="-171450">
                        <a:lnSpc>
                          <a:spcPct val="115000"/>
                        </a:lnSpc>
                        <a:spcBef>
                          <a:spcPts val="0"/>
                        </a:spcBef>
                        <a:spcAft>
                          <a:spcPts val="0"/>
                        </a:spcAft>
                        <a:buFont typeface="Arial" panose="020B0604020202020204" pitchFamily="34" charset="0"/>
                        <a:buChar char="•"/>
                        <a:tabLst>
                          <a:tab pos="169863" algn="l"/>
                        </a:tabLst>
                      </a:pPr>
                      <a:r>
                        <a:rPr lang="en-US" sz="1200" dirty="0">
                          <a:effectLst/>
                          <a:latin typeface="Calibri" panose="020F0502020204030204" pitchFamily="34" charset="0"/>
                          <a:ea typeface="Calibri"/>
                          <a:cs typeface="Times New Roman"/>
                        </a:rPr>
                        <a:t>Recycling campaigns</a:t>
                      </a:r>
                    </a:p>
                    <a:p>
                      <a:pPr marL="171450" marR="0" lvl="0" indent="-171450">
                        <a:lnSpc>
                          <a:spcPct val="115000"/>
                        </a:lnSpc>
                        <a:spcBef>
                          <a:spcPts val="0"/>
                        </a:spcBef>
                        <a:spcAft>
                          <a:spcPts val="0"/>
                        </a:spcAft>
                        <a:buFont typeface="Arial" panose="020B0604020202020204" pitchFamily="34" charset="0"/>
                        <a:buChar char="•"/>
                        <a:tabLst>
                          <a:tab pos="169863" algn="l"/>
                        </a:tabLst>
                      </a:pPr>
                      <a:r>
                        <a:rPr lang="en-US" sz="1200" dirty="0">
                          <a:effectLst/>
                          <a:latin typeface="Calibri" panose="020F0502020204030204" pitchFamily="34" charset="0"/>
                          <a:ea typeface="Calibri"/>
                          <a:cs typeface="Times New Roman"/>
                        </a:rPr>
                        <a:t>Transit</a:t>
                      </a:r>
                      <a:r>
                        <a:rPr lang="en-US" sz="1200" baseline="0" dirty="0">
                          <a:effectLst/>
                          <a:latin typeface="Calibri" panose="020F0502020204030204" pitchFamily="34" charset="0"/>
                          <a:ea typeface="Calibri"/>
                          <a:cs typeface="Times New Roman"/>
                        </a:rPr>
                        <a:t> stop </a:t>
                      </a:r>
                      <a:r>
                        <a:rPr lang="en-US" sz="1200" dirty="0">
                          <a:effectLst/>
                          <a:latin typeface="Calibri" panose="020F0502020204030204" pitchFamily="34" charset="0"/>
                          <a:ea typeface="Calibri"/>
                          <a:cs typeface="Times New Roman"/>
                        </a:rPr>
                        <a:t>amenities</a:t>
                      </a:r>
                    </a:p>
                    <a:p>
                      <a:pPr marL="171450" marR="0" lvl="0" indent="-171450">
                        <a:lnSpc>
                          <a:spcPct val="115000"/>
                        </a:lnSpc>
                        <a:spcBef>
                          <a:spcPts val="0"/>
                        </a:spcBef>
                        <a:spcAft>
                          <a:spcPts val="0"/>
                        </a:spcAft>
                        <a:buFont typeface="Arial" panose="020B0604020202020204" pitchFamily="34" charset="0"/>
                        <a:buChar char="•"/>
                        <a:tabLst>
                          <a:tab pos="169863" algn="l"/>
                        </a:tabLst>
                      </a:pPr>
                      <a:r>
                        <a:rPr lang="en-US" sz="1200" dirty="0">
                          <a:effectLst/>
                          <a:latin typeface="Calibri" panose="020F0502020204030204" pitchFamily="34" charset="0"/>
                          <a:ea typeface="Calibri"/>
                          <a:cs typeface="Times New Roman"/>
                        </a:rPr>
                        <a:t>Bike Racks</a:t>
                      </a:r>
                    </a:p>
                    <a:p>
                      <a:pPr marL="171450" marR="0" lvl="0" indent="-171450" algn="l" defTabSz="457200" rtl="0" eaLnBrk="1" fontAlgn="auto" latinLnBrk="0" hangingPunct="1">
                        <a:lnSpc>
                          <a:spcPct val="115000"/>
                        </a:lnSpc>
                        <a:spcBef>
                          <a:spcPts val="0"/>
                        </a:spcBef>
                        <a:spcAft>
                          <a:spcPts val="1000"/>
                        </a:spcAft>
                        <a:buClrTx/>
                        <a:buSzTx/>
                        <a:buFont typeface="Arial" panose="020B0604020202020204" pitchFamily="34" charset="0"/>
                        <a:buChar char="•"/>
                        <a:tabLst>
                          <a:tab pos="169863" algn="l"/>
                        </a:tabLst>
                        <a:defRPr/>
                      </a:pPr>
                      <a:r>
                        <a:rPr lang="en-US" sz="1200" dirty="0">
                          <a:effectLst/>
                          <a:latin typeface="Calibri" panose="020F0502020204030204" pitchFamily="34" charset="0"/>
                          <a:ea typeface="Calibri"/>
                          <a:cs typeface="Times New Roman"/>
                        </a:rPr>
                        <a:t>Waste receptacles-pet, recycling, cigarette</a:t>
                      </a:r>
                      <a:r>
                        <a:rPr lang="en-US" sz="1200" baseline="0" dirty="0">
                          <a:effectLst/>
                          <a:latin typeface="Calibri" panose="020F0502020204030204" pitchFamily="34" charset="0"/>
                          <a:ea typeface="Calibri"/>
                          <a:cs typeface="Times New Roman"/>
                        </a:rPr>
                        <a:t> butts, gum</a:t>
                      </a:r>
                      <a:endParaRPr lang="en-US" sz="1200" dirty="0">
                        <a:latin typeface="Calibri" panose="020F0502020204030204" pitchFamily="34" charset="0"/>
                      </a:endParaRPr>
                    </a:p>
                  </a:txBody>
                  <a:tcPr/>
                </a:tc>
                <a:tc>
                  <a:txBody>
                    <a:bodyPr/>
                    <a:lstStyle/>
                    <a:p>
                      <a:endParaRPr lang="en-US" dirty="0"/>
                    </a:p>
                  </a:txBody>
                  <a:tcPr/>
                </a:tc>
                <a:tc>
                  <a:txBody>
                    <a:bodyPr/>
                    <a:lstStyle/>
                    <a:p>
                      <a:pPr marL="114300" marR="0" lvl="0" indent="-114300">
                        <a:lnSpc>
                          <a:spcPct val="115000"/>
                        </a:lnSpc>
                        <a:spcBef>
                          <a:spcPts val="0"/>
                        </a:spcBef>
                        <a:spcAft>
                          <a:spcPts val="0"/>
                        </a:spcAft>
                        <a:buSzPts val="1100"/>
                        <a:buFont typeface="Arial" panose="020B0604020202020204" pitchFamily="34" charset="0"/>
                        <a:buChar char="•"/>
                      </a:pPr>
                      <a:endParaRPr lang="en-US" sz="1200" dirty="0">
                        <a:effectLst/>
                        <a:latin typeface="Calibri"/>
                        <a:ea typeface="Calibri"/>
                        <a:cs typeface="Times New Roman"/>
                      </a:endParaRPr>
                    </a:p>
                    <a:p>
                      <a:pPr marL="114300" marR="0" lvl="0" indent="-114300">
                        <a:lnSpc>
                          <a:spcPct val="115000"/>
                        </a:lnSpc>
                        <a:spcBef>
                          <a:spcPts val="0"/>
                        </a:spcBef>
                        <a:spcAft>
                          <a:spcPts val="0"/>
                        </a:spcAft>
                        <a:buSzPts val="1100"/>
                        <a:buFont typeface="Arial" panose="020B0604020202020204" pitchFamily="34" charset="0"/>
                        <a:buChar char="•"/>
                      </a:pPr>
                      <a:r>
                        <a:rPr lang="en-US" sz="1200" dirty="0">
                          <a:effectLst/>
                          <a:latin typeface="Calibri"/>
                          <a:ea typeface="Calibri"/>
                          <a:cs typeface="Times New Roman"/>
                        </a:rPr>
                        <a:t>Sign toppers</a:t>
                      </a:r>
                    </a:p>
                    <a:p>
                      <a:pPr marL="114300" marR="0" lvl="0" indent="-114300">
                        <a:lnSpc>
                          <a:spcPct val="115000"/>
                        </a:lnSpc>
                        <a:spcBef>
                          <a:spcPts val="0"/>
                        </a:spcBef>
                        <a:spcAft>
                          <a:spcPts val="0"/>
                        </a:spcAft>
                        <a:buSzPts val="1100"/>
                        <a:buFont typeface="Arial" panose="020B0604020202020204" pitchFamily="34" charset="0"/>
                        <a:buChar char="•"/>
                      </a:pPr>
                      <a:r>
                        <a:rPr lang="en-US" sz="1200" dirty="0">
                          <a:effectLst/>
                          <a:latin typeface="Calibri"/>
                          <a:ea typeface="Calibri"/>
                          <a:cs typeface="Times New Roman"/>
                        </a:rPr>
                        <a:t>Neighborhood Identification</a:t>
                      </a:r>
                    </a:p>
                    <a:p>
                      <a:pPr marL="114300" marR="0" lvl="0" indent="-114300">
                        <a:lnSpc>
                          <a:spcPct val="115000"/>
                        </a:lnSpc>
                        <a:spcBef>
                          <a:spcPts val="0"/>
                        </a:spcBef>
                        <a:spcAft>
                          <a:spcPts val="0"/>
                        </a:spcAft>
                        <a:buSzPts val="1100"/>
                        <a:buFont typeface="Arial" panose="020B0604020202020204" pitchFamily="34" charset="0"/>
                        <a:buChar char="•"/>
                      </a:pPr>
                      <a:r>
                        <a:rPr lang="en-US" sz="1200" dirty="0">
                          <a:effectLst/>
                          <a:latin typeface="Calibri"/>
                          <a:ea typeface="Calibri"/>
                          <a:cs typeface="Times New Roman"/>
                        </a:rPr>
                        <a:t>Entrance monuments</a:t>
                      </a:r>
                    </a:p>
                    <a:p>
                      <a:pPr marL="114300" marR="0" lvl="0" indent="-114300">
                        <a:lnSpc>
                          <a:spcPct val="115000"/>
                        </a:lnSpc>
                        <a:spcBef>
                          <a:spcPts val="0"/>
                        </a:spcBef>
                        <a:spcAft>
                          <a:spcPts val="0"/>
                        </a:spcAft>
                        <a:buSzPts val="1100"/>
                        <a:buFont typeface="Arial" panose="020B0604020202020204" pitchFamily="34" charset="0"/>
                        <a:buChar char="•"/>
                      </a:pPr>
                      <a:r>
                        <a:rPr lang="en-US" sz="1200" dirty="0">
                          <a:effectLst/>
                          <a:latin typeface="Calibri"/>
                          <a:ea typeface="Calibri"/>
                          <a:cs typeface="Times New Roman"/>
                        </a:rPr>
                        <a:t>Event signage &amp; banners</a:t>
                      </a:r>
                    </a:p>
                    <a:p>
                      <a:pPr marL="114300" marR="0" lvl="0" indent="-114300">
                        <a:lnSpc>
                          <a:spcPct val="115000"/>
                        </a:lnSpc>
                        <a:spcBef>
                          <a:spcPts val="0"/>
                        </a:spcBef>
                        <a:spcAft>
                          <a:spcPts val="0"/>
                        </a:spcAft>
                        <a:buSzPts val="1100"/>
                        <a:buFont typeface="Arial" panose="020B0604020202020204" pitchFamily="34" charset="0"/>
                        <a:buChar char="•"/>
                      </a:pPr>
                      <a:r>
                        <a:rPr lang="en-US" sz="1200" dirty="0">
                          <a:effectLst/>
                          <a:latin typeface="Calibri"/>
                          <a:ea typeface="Calibri"/>
                          <a:cs typeface="Times New Roman"/>
                        </a:rPr>
                        <a:t>Way finding signage </a:t>
                      </a:r>
                    </a:p>
                    <a:p>
                      <a:pPr marL="114300" marR="0" lvl="0" indent="-114300">
                        <a:lnSpc>
                          <a:spcPct val="115000"/>
                        </a:lnSpc>
                        <a:spcBef>
                          <a:spcPts val="0"/>
                        </a:spcBef>
                        <a:spcAft>
                          <a:spcPts val="0"/>
                        </a:spcAft>
                        <a:buSzPts val="1100"/>
                        <a:buFont typeface="Arial" panose="020B0604020202020204" pitchFamily="34" charset="0"/>
                        <a:buChar char="•"/>
                      </a:pPr>
                      <a:r>
                        <a:rPr lang="en-US" sz="1200" dirty="0">
                          <a:effectLst/>
                          <a:latin typeface="Calibri"/>
                          <a:ea typeface="Calibri"/>
                          <a:cs typeface="Times New Roman"/>
                        </a:rPr>
                        <a:t>Garden signs</a:t>
                      </a:r>
                    </a:p>
                    <a:p>
                      <a:pPr marL="114300" marR="0" lvl="0" indent="-114300">
                        <a:lnSpc>
                          <a:spcPct val="115000"/>
                        </a:lnSpc>
                        <a:spcBef>
                          <a:spcPts val="0"/>
                        </a:spcBef>
                        <a:spcAft>
                          <a:spcPts val="1000"/>
                        </a:spcAft>
                        <a:buSzPts val="1100"/>
                        <a:buFont typeface="Arial" panose="020B0604020202020204" pitchFamily="34" charset="0"/>
                        <a:buChar char="•"/>
                      </a:pPr>
                      <a:r>
                        <a:rPr lang="en-US" sz="1200" dirty="0">
                          <a:effectLst/>
                          <a:latin typeface="Calibri"/>
                          <a:ea typeface="Calibri"/>
                          <a:cs typeface="Times New Roman"/>
                        </a:rPr>
                        <a:t>Can do signs</a:t>
                      </a:r>
                      <a:endParaRPr lang="en-US" sz="1200" dirty="0"/>
                    </a:p>
                  </a:txBody>
                  <a:tcPr/>
                </a:tc>
                <a:extLst>
                  <a:ext uri="{0D108BD9-81ED-4DB2-BD59-A6C34878D82A}">
                    <a16:rowId xmlns:a16="http://schemas.microsoft.com/office/drawing/2014/main" val="10000"/>
                  </a:ext>
                </a:extLst>
              </a:tr>
              <a:tr h="1828800">
                <a:tc>
                  <a:txBody>
                    <a:bodyPr/>
                    <a:lstStyle/>
                    <a:p>
                      <a:endParaRPr lang="en-US" dirty="0"/>
                    </a:p>
                  </a:txBody>
                  <a:tcPr/>
                </a:tc>
                <a:tc>
                  <a:txBody>
                    <a:bodyPr/>
                    <a:lstStyle/>
                    <a:p>
                      <a:pPr marL="171450" marR="0" lvl="0" indent="-171450">
                        <a:lnSpc>
                          <a:spcPct val="115000"/>
                        </a:lnSpc>
                        <a:spcBef>
                          <a:spcPts val="0"/>
                        </a:spcBef>
                        <a:spcAft>
                          <a:spcPts val="0"/>
                        </a:spcAft>
                        <a:buSzPts val="1050"/>
                        <a:buFont typeface="Arial" panose="020B0604020202020204" pitchFamily="34" charset="0"/>
                        <a:buChar char="•"/>
                      </a:pPr>
                      <a:endParaRPr lang="en-US" sz="1200" dirty="0">
                        <a:effectLst/>
                        <a:latin typeface="Calibri"/>
                        <a:ea typeface="Calibri"/>
                        <a:cs typeface="Times New Roman"/>
                      </a:endParaRPr>
                    </a:p>
                    <a:p>
                      <a:pPr marL="171450" marR="0" lvl="0" indent="-171450">
                        <a:lnSpc>
                          <a:spcPct val="115000"/>
                        </a:lnSpc>
                        <a:spcBef>
                          <a:spcPts val="0"/>
                        </a:spcBef>
                        <a:spcAft>
                          <a:spcPts val="0"/>
                        </a:spcAft>
                        <a:buSzPts val="1050"/>
                        <a:buFont typeface="Arial" panose="020B0604020202020204" pitchFamily="34" charset="0"/>
                        <a:buChar char="•"/>
                      </a:pPr>
                      <a:r>
                        <a:rPr lang="en-US" sz="1200" dirty="0">
                          <a:effectLst/>
                          <a:latin typeface="Calibri"/>
                          <a:ea typeface="Calibri"/>
                          <a:cs typeface="Times New Roman"/>
                        </a:rPr>
                        <a:t>Community gardens</a:t>
                      </a:r>
                    </a:p>
                    <a:p>
                      <a:pPr marL="171450" marR="0" lvl="0" indent="-171450">
                        <a:lnSpc>
                          <a:spcPct val="115000"/>
                        </a:lnSpc>
                        <a:spcBef>
                          <a:spcPts val="0"/>
                        </a:spcBef>
                        <a:spcAft>
                          <a:spcPts val="0"/>
                        </a:spcAft>
                        <a:buSzPts val="1050"/>
                        <a:buFont typeface="Arial" panose="020B0604020202020204" pitchFamily="34" charset="0"/>
                        <a:buChar char="•"/>
                      </a:pPr>
                      <a:r>
                        <a:rPr lang="en-US" sz="1200" dirty="0">
                          <a:effectLst/>
                          <a:latin typeface="Calibri"/>
                          <a:ea typeface="Calibri"/>
                          <a:cs typeface="Times New Roman"/>
                        </a:rPr>
                        <a:t>Ozone garden</a:t>
                      </a:r>
                    </a:p>
                    <a:p>
                      <a:pPr marL="171450" marR="0" lvl="0" indent="-171450">
                        <a:lnSpc>
                          <a:spcPct val="115000"/>
                        </a:lnSpc>
                        <a:spcBef>
                          <a:spcPts val="0"/>
                        </a:spcBef>
                        <a:spcAft>
                          <a:spcPts val="0"/>
                        </a:spcAft>
                        <a:buSzPts val="1050"/>
                        <a:buFont typeface="Arial" panose="020B0604020202020204" pitchFamily="34" charset="0"/>
                        <a:buChar char="•"/>
                      </a:pPr>
                      <a:r>
                        <a:rPr lang="en-US" sz="1200" dirty="0">
                          <a:effectLst/>
                          <a:latin typeface="Calibri"/>
                          <a:ea typeface="Calibri"/>
                          <a:cs typeface="Times New Roman"/>
                        </a:rPr>
                        <a:t>Greenhouses/hoop houses</a:t>
                      </a:r>
                    </a:p>
                    <a:p>
                      <a:pPr marL="171450" marR="0" lvl="0" indent="-171450">
                        <a:lnSpc>
                          <a:spcPct val="115000"/>
                        </a:lnSpc>
                        <a:spcBef>
                          <a:spcPts val="0"/>
                        </a:spcBef>
                        <a:spcAft>
                          <a:spcPts val="0"/>
                        </a:spcAft>
                        <a:buSzPts val="1050"/>
                        <a:buFont typeface="Arial" panose="020B0604020202020204" pitchFamily="34" charset="0"/>
                        <a:buChar char="•"/>
                      </a:pPr>
                      <a:r>
                        <a:rPr lang="en-US" sz="1200" dirty="0">
                          <a:effectLst/>
                          <a:latin typeface="Calibri"/>
                          <a:ea typeface="Calibri"/>
                          <a:cs typeface="Times New Roman"/>
                        </a:rPr>
                        <a:t>Butterfly gardens</a:t>
                      </a:r>
                    </a:p>
                    <a:p>
                      <a:pPr marL="171450" marR="0" lvl="0" indent="-171450">
                        <a:lnSpc>
                          <a:spcPct val="115000"/>
                        </a:lnSpc>
                        <a:spcBef>
                          <a:spcPts val="0"/>
                        </a:spcBef>
                        <a:spcAft>
                          <a:spcPts val="0"/>
                        </a:spcAft>
                        <a:buSzPts val="1050"/>
                        <a:buFont typeface="Arial" panose="020B0604020202020204" pitchFamily="34" charset="0"/>
                        <a:buChar char="•"/>
                      </a:pPr>
                      <a:r>
                        <a:rPr lang="en-US" sz="1200" dirty="0">
                          <a:effectLst/>
                          <a:latin typeface="Calibri"/>
                          <a:ea typeface="Calibri"/>
                          <a:cs typeface="Times New Roman"/>
                        </a:rPr>
                        <a:t>Training &amp; education</a:t>
                      </a:r>
                    </a:p>
                    <a:p>
                      <a:pPr marL="171450" marR="0" lvl="0" indent="-171450">
                        <a:lnSpc>
                          <a:spcPct val="115000"/>
                        </a:lnSpc>
                        <a:spcBef>
                          <a:spcPts val="0"/>
                        </a:spcBef>
                        <a:spcAft>
                          <a:spcPts val="1000"/>
                        </a:spcAft>
                        <a:buSzPts val="1050"/>
                        <a:buFont typeface="Arial" panose="020B0604020202020204" pitchFamily="34" charset="0"/>
                        <a:buChar char="•"/>
                      </a:pPr>
                      <a:r>
                        <a:rPr lang="en-US" sz="1200" dirty="0">
                          <a:effectLst/>
                          <a:latin typeface="Calibri"/>
                          <a:ea typeface="Calibri"/>
                          <a:cs typeface="Times New Roman"/>
                        </a:rPr>
                        <a:t>Community cookbook</a:t>
                      </a:r>
                      <a:endParaRPr lang="en-US" sz="1200" dirty="0">
                        <a:latin typeface="Calibri" panose="020F0502020204030204" pitchFamily="34" charset="0"/>
                      </a:endParaRPr>
                    </a:p>
                  </a:txBody>
                  <a:tcPr/>
                </a:tc>
                <a:tc>
                  <a:txBody>
                    <a:bodyPr/>
                    <a:lstStyle/>
                    <a:p>
                      <a:endParaRPr lang="en-US" dirty="0"/>
                    </a:p>
                  </a:txBody>
                  <a:tcPr/>
                </a:tc>
                <a:tc>
                  <a:txBody>
                    <a:bodyPr/>
                    <a:lstStyle/>
                    <a:p>
                      <a:pPr marL="171450" marR="0" lvl="0" indent="-171450">
                        <a:lnSpc>
                          <a:spcPct val="115000"/>
                        </a:lnSpc>
                        <a:spcBef>
                          <a:spcPts val="0"/>
                        </a:spcBef>
                        <a:spcAft>
                          <a:spcPts val="0"/>
                        </a:spcAft>
                        <a:buSzPts val="1050"/>
                        <a:buFont typeface="Arial" panose="020B0604020202020204" pitchFamily="34" charset="0"/>
                        <a:buChar char="•"/>
                      </a:pPr>
                      <a:endParaRPr lang="en-US" sz="1050" dirty="0">
                        <a:solidFill>
                          <a:schemeClr val="tx1"/>
                        </a:solidFill>
                        <a:effectLst/>
                        <a:latin typeface="Calibri"/>
                        <a:ea typeface="Calibri"/>
                        <a:cs typeface="Times New Roman"/>
                      </a:endParaRPr>
                    </a:p>
                    <a:p>
                      <a:pPr marL="171450" marR="0" lvl="0" indent="-171450">
                        <a:lnSpc>
                          <a:spcPct val="115000"/>
                        </a:lnSpc>
                        <a:spcBef>
                          <a:spcPts val="0"/>
                        </a:spcBef>
                        <a:spcAft>
                          <a:spcPts val="0"/>
                        </a:spcAft>
                        <a:buSzPts val="1050"/>
                        <a:buFont typeface="Arial" panose="020B0604020202020204" pitchFamily="34" charset="0"/>
                        <a:buChar char="•"/>
                      </a:pPr>
                      <a:r>
                        <a:rPr lang="en-US" sz="1200" dirty="0">
                          <a:solidFill>
                            <a:schemeClr val="tx1"/>
                          </a:solidFill>
                          <a:effectLst/>
                          <a:latin typeface="Calibri"/>
                          <a:ea typeface="Calibri"/>
                          <a:cs typeface="Times New Roman"/>
                        </a:rPr>
                        <a:t>Logo/brand development</a:t>
                      </a:r>
                    </a:p>
                    <a:p>
                      <a:pPr marL="171450" marR="0" lvl="0" indent="-171450">
                        <a:lnSpc>
                          <a:spcPct val="115000"/>
                        </a:lnSpc>
                        <a:spcBef>
                          <a:spcPts val="0"/>
                        </a:spcBef>
                        <a:spcAft>
                          <a:spcPts val="0"/>
                        </a:spcAft>
                        <a:buSzPts val="1050"/>
                        <a:buFont typeface="Arial" panose="020B0604020202020204" pitchFamily="34" charset="0"/>
                        <a:buChar char="•"/>
                      </a:pPr>
                      <a:r>
                        <a:rPr lang="en-US" sz="1200" dirty="0">
                          <a:solidFill>
                            <a:schemeClr val="tx1"/>
                          </a:solidFill>
                          <a:effectLst/>
                          <a:latin typeface="Calibri"/>
                          <a:ea typeface="Calibri"/>
                          <a:cs typeface="Times New Roman"/>
                        </a:rPr>
                        <a:t>Website development</a:t>
                      </a:r>
                    </a:p>
                    <a:p>
                      <a:pPr marL="171450" marR="0" lvl="0" indent="-171450">
                        <a:lnSpc>
                          <a:spcPct val="115000"/>
                        </a:lnSpc>
                        <a:spcBef>
                          <a:spcPts val="0"/>
                        </a:spcBef>
                        <a:spcAft>
                          <a:spcPts val="0"/>
                        </a:spcAft>
                        <a:buSzPts val="1050"/>
                        <a:buFont typeface="Arial" panose="020B0604020202020204" pitchFamily="34" charset="0"/>
                        <a:buChar char="•"/>
                      </a:pPr>
                      <a:r>
                        <a:rPr lang="en-US" sz="1200" dirty="0">
                          <a:solidFill>
                            <a:schemeClr val="tx1"/>
                          </a:solidFill>
                          <a:effectLst/>
                          <a:latin typeface="Calibri"/>
                          <a:ea typeface="Calibri"/>
                          <a:cs typeface="Times New Roman"/>
                        </a:rPr>
                        <a:t>Brochures/marketing collateral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solidFill>
                          <a:effectLst/>
                          <a:uLnTx/>
                          <a:uFillTx/>
                          <a:latin typeface="Calibri"/>
                          <a:ea typeface="Calibri"/>
                          <a:cs typeface="Times New Roman"/>
                        </a:rPr>
                        <a:t>T-shirts, pens, stickers, magnets</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nSpc>
                          <a:spcPct val="115000"/>
                        </a:lnSpc>
                        <a:spcBef>
                          <a:spcPts val="0"/>
                        </a:spcBef>
                        <a:spcAft>
                          <a:spcPts val="1000"/>
                        </a:spcAft>
                        <a:buSzPts val="1050"/>
                        <a:buFont typeface="Arial" panose="020B0604020202020204" pitchFamily="34" charset="0"/>
                        <a:buChar char="•"/>
                      </a:pPr>
                      <a:r>
                        <a:rPr lang="en-US" sz="1200" dirty="0">
                          <a:solidFill>
                            <a:schemeClr val="tx1"/>
                          </a:solidFill>
                          <a:effectLst/>
                          <a:latin typeface="Calibri"/>
                          <a:ea typeface="Calibri"/>
                          <a:cs typeface="Times New Roman"/>
                        </a:rPr>
                        <a:t>Neighborhood directory </a:t>
                      </a:r>
                    </a:p>
                  </a:txBody>
                  <a:tcPr/>
                </a:tc>
                <a:extLst>
                  <a:ext uri="{0D108BD9-81ED-4DB2-BD59-A6C34878D82A}">
                    <a16:rowId xmlns:a16="http://schemas.microsoft.com/office/drawing/2014/main" val="10001"/>
                  </a:ext>
                </a:extLst>
              </a:tr>
              <a:tr h="1828800">
                <a:tc>
                  <a:txBody>
                    <a:bodyPr/>
                    <a:lstStyle/>
                    <a:p>
                      <a:endParaRPr lang="en-US" dirty="0"/>
                    </a:p>
                  </a:txBody>
                  <a:tcPr/>
                </a:tc>
                <a:tc>
                  <a:txBody>
                    <a:bodyPr/>
                    <a:lstStyle/>
                    <a:p>
                      <a:pPr marL="171450" marR="0" lvl="0" indent="-171450">
                        <a:lnSpc>
                          <a:spcPct val="115000"/>
                        </a:lnSpc>
                        <a:spcBef>
                          <a:spcPts val="0"/>
                        </a:spcBef>
                        <a:spcAft>
                          <a:spcPts val="0"/>
                        </a:spcAft>
                        <a:buSzPts val="1050"/>
                        <a:buFont typeface="Arial" panose="020B0604020202020204" pitchFamily="34" charset="0"/>
                        <a:buChar char="•"/>
                      </a:pPr>
                      <a:endParaRPr lang="en-US" sz="1200" dirty="0">
                        <a:effectLst/>
                        <a:latin typeface="Calibri"/>
                        <a:ea typeface="Calibri"/>
                        <a:cs typeface="Times New Roman"/>
                      </a:endParaRPr>
                    </a:p>
                    <a:p>
                      <a:pPr marL="171450" marR="0" lvl="0" indent="-171450">
                        <a:lnSpc>
                          <a:spcPct val="115000"/>
                        </a:lnSpc>
                        <a:spcBef>
                          <a:spcPts val="0"/>
                        </a:spcBef>
                        <a:spcAft>
                          <a:spcPts val="0"/>
                        </a:spcAft>
                        <a:buSzPts val="1050"/>
                        <a:buFont typeface="Arial" panose="020B0604020202020204" pitchFamily="34" charset="0"/>
                        <a:buChar char="•"/>
                      </a:pPr>
                      <a:r>
                        <a:rPr lang="en-US" sz="1200" dirty="0">
                          <a:effectLst/>
                          <a:latin typeface="Calibri"/>
                          <a:ea typeface="Calibri"/>
                          <a:cs typeface="Times New Roman"/>
                        </a:rPr>
                        <a:t>Curb appeal improvements</a:t>
                      </a:r>
                    </a:p>
                    <a:p>
                      <a:pPr marL="171450" marR="0" lvl="0" indent="-171450">
                        <a:lnSpc>
                          <a:spcPct val="115000"/>
                        </a:lnSpc>
                        <a:spcBef>
                          <a:spcPts val="0"/>
                        </a:spcBef>
                        <a:spcAft>
                          <a:spcPts val="0"/>
                        </a:spcAft>
                        <a:buSzPts val="1050"/>
                        <a:buFont typeface="Arial" panose="020B0604020202020204" pitchFamily="34" charset="0"/>
                        <a:buChar char="•"/>
                      </a:pPr>
                      <a:r>
                        <a:rPr lang="en-US" sz="1200" dirty="0">
                          <a:effectLst/>
                          <a:latin typeface="Calibri"/>
                          <a:ea typeface="Calibri"/>
                          <a:cs typeface="Times New Roman"/>
                        </a:rPr>
                        <a:t>Street adoption</a:t>
                      </a:r>
                    </a:p>
                    <a:p>
                      <a:pPr marL="171450" marR="0" lvl="0" indent="-171450">
                        <a:lnSpc>
                          <a:spcPct val="115000"/>
                        </a:lnSpc>
                        <a:spcBef>
                          <a:spcPts val="0"/>
                        </a:spcBef>
                        <a:spcAft>
                          <a:spcPts val="0"/>
                        </a:spcAft>
                        <a:buSzPts val="1050"/>
                        <a:buFont typeface="Arial" panose="020B0604020202020204" pitchFamily="34" charset="0"/>
                        <a:buChar char="•"/>
                      </a:pPr>
                      <a:r>
                        <a:rPr lang="en-US" sz="1200" dirty="0">
                          <a:effectLst/>
                          <a:latin typeface="Calibri"/>
                          <a:ea typeface="Calibri"/>
                          <a:cs typeface="Times New Roman"/>
                        </a:rPr>
                        <a:t>Community/vacant lot clean-up</a:t>
                      </a:r>
                    </a:p>
                    <a:p>
                      <a:pPr marL="171450" marR="0" lvl="0" indent="-171450">
                        <a:lnSpc>
                          <a:spcPct val="115000"/>
                        </a:lnSpc>
                        <a:spcBef>
                          <a:spcPts val="0"/>
                        </a:spcBef>
                        <a:spcAft>
                          <a:spcPts val="0"/>
                        </a:spcAft>
                        <a:buSzPts val="1050"/>
                        <a:buFont typeface="Arial" panose="020B0604020202020204" pitchFamily="34" charset="0"/>
                        <a:buChar char="•"/>
                      </a:pPr>
                      <a:r>
                        <a:rPr lang="en-US" sz="1200" dirty="0">
                          <a:effectLst/>
                          <a:latin typeface="Calibri"/>
                          <a:ea typeface="Calibri"/>
                          <a:cs typeface="Times New Roman"/>
                        </a:rPr>
                        <a:t>Landscaping</a:t>
                      </a:r>
                    </a:p>
                    <a:p>
                      <a:pPr marL="171450" marR="0" lvl="0" indent="-171450">
                        <a:lnSpc>
                          <a:spcPct val="115000"/>
                        </a:lnSpc>
                        <a:spcBef>
                          <a:spcPts val="0"/>
                        </a:spcBef>
                        <a:spcAft>
                          <a:spcPts val="1000"/>
                        </a:spcAft>
                        <a:buSzPts val="1050"/>
                        <a:buFont typeface="Arial" panose="020B0604020202020204" pitchFamily="34" charset="0"/>
                        <a:buChar char="•"/>
                      </a:pPr>
                      <a:r>
                        <a:rPr lang="en-US" sz="1200" dirty="0">
                          <a:effectLst/>
                          <a:latin typeface="Calibri"/>
                          <a:ea typeface="Calibri"/>
                          <a:cs typeface="Times New Roman"/>
                        </a:rPr>
                        <a:t>Stream clean-up</a:t>
                      </a:r>
                    </a:p>
                    <a:p>
                      <a:pPr marL="0" indent="0">
                        <a:buFont typeface="Arial" panose="020B0604020202020204" pitchFamily="34" charset="0"/>
                        <a:buNone/>
                      </a:pPr>
                      <a:endParaRPr lang="en-US" sz="1200" dirty="0"/>
                    </a:p>
                  </a:txBody>
                  <a:tcPr/>
                </a:tc>
                <a:tc>
                  <a:txBody>
                    <a:bodyPr/>
                    <a:lstStyle/>
                    <a:p>
                      <a:endParaRPr lang="en-US" dirty="0"/>
                    </a:p>
                  </a:txBody>
                  <a:tcPr/>
                </a:tc>
                <a:tc>
                  <a:txBody>
                    <a:bodyPr/>
                    <a:lstStyle/>
                    <a:p>
                      <a:pPr marL="171450" marR="0" lvl="0" indent="-171450">
                        <a:lnSpc>
                          <a:spcPct val="115000"/>
                        </a:lnSpc>
                        <a:spcBef>
                          <a:spcPts val="0"/>
                        </a:spcBef>
                        <a:spcAft>
                          <a:spcPts val="0"/>
                        </a:spcAft>
                        <a:buFont typeface="Arial" panose="020B0604020202020204" pitchFamily="34" charset="0"/>
                        <a:buChar char="•"/>
                      </a:pPr>
                      <a:endParaRPr lang="en-US" sz="1200" dirty="0">
                        <a:solidFill>
                          <a:schemeClr val="tx1"/>
                        </a:solidFill>
                        <a:effectLst/>
                        <a:latin typeface="Calibri"/>
                        <a:ea typeface="Calibri"/>
                        <a:cs typeface="Times New Roman"/>
                      </a:endParaRPr>
                    </a:p>
                    <a:p>
                      <a:pPr marL="171450" marR="0" lvl="0" indent="-171450">
                        <a:lnSpc>
                          <a:spcPct val="115000"/>
                        </a:lnSpc>
                        <a:spcBef>
                          <a:spcPts val="0"/>
                        </a:spcBef>
                        <a:spcAft>
                          <a:spcPts val="0"/>
                        </a:spcAft>
                        <a:buFont typeface="Arial" panose="020B0604020202020204" pitchFamily="34" charset="0"/>
                        <a:buChar char="•"/>
                      </a:pPr>
                      <a:r>
                        <a:rPr lang="en-US" sz="1200" dirty="0">
                          <a:solidFill>
                            <a:schemeClr val="tx1"/>
                          </a:solidFill>
                          <a:effectLst/>
                          <a:latin typeface="Calibri"/>
                          <a:ea typeface="Calibri"/>
                          <a:cs typeface="Times New Roman"/>
                        </a:rPr>
                        <a:t>Street lights</a:t>
                      </a:r>
                    </a:p>
                    <a:p>
                      <a:pPr marL="171450" marR="0" lvl="0" indent="-171450">
                        <a:lnSpc>
                          <a:spcPct val="115000"/>
                        </a:lnSpc>
                        <a:spcBef>
                          <a:spcPts val="0"/>
                        </a:spcBef>
                        <a:spcAft>
                          <a:spcPts val="0"/>
                        </a:spcAft>
                        <a:buFont typeface="Arial" panose="020B0604020202020204" pitchFamily="34" charset="0"/>
                        <a:buChar char="•"/>
                      </a:pPr>
                      <a:r>
                        <a:rPr lang="en-US" sz="1200" dirty="0">
                          <a:solidFill>
                            <a:schemeClr val="tx1"/>
                          </a:solidFill>
                          <a:effectLst/>
                          <a:latin typeface="Calibri"/>
                          <a:ea typeface="Calibri"/>
                          <a:cs typeface="Times New Roman"/>
                        </a:rPr>
                        <a:t>Traffic Calming</a:t>
                      </a:r>
                    </a:p>
                    <a:p>
                      <a:pPr marL="171450" marR="0" lvl="0" indent="-171450">
                        <a:lnSpc>
                          <a:spcPct val="115000"/>
                        </a:lnSpc>
                        <a:spcBef>
                          <a:spcPts val="0"/>
                        </a:spcBef>
                        <a:spcAft>
                          <a:spcPts val="0"/>
                        </a:spcAft>
                        <a:buFont typeface="Arial" panose="020B0604020202020204" pitchFamily="34" charset="0"/>
                        <a:buChar char="•"/>
                      </a:pPr>
                      <a:r>
                        <a:rPr lang="en-US" sz="1200" dirty="0">
                          <a:solidFill>
                            <a:schemeClr val="tx1"/>
                          </a:solidFill>
                          <a:effectLst/>
                          <a:latin typeface="Calibri"/>
                          <a:ea typeface="Calibri"/>
                          <a:cs typeface="Times New Roman"/>
                        </a:rPr>
                        <a:t>Security fences</a:t>
                      </a:r>
                    </a:p>
                    <a:p>
                      <a:pPr marL="171450" marR="0" lvl="0" indent="-171450">
                        <a:lnSpc>
                          <a:spcPct val="115000"/>
                        </a:lnSpc>
                        <a:spcBef>
                          <a:spcPts val="0"/>
                        </a:spcBef>
                        <a:spcAft>
                          <a:spcPts val="0"/>
                        </a:spcAft>
                        <a:buFont typeface="Arial" panose="020B0604020202020204" pitchFamily="34" charset="0"/>
                        <a:buChar char="•"/>
                      </a:pPr>
                      <a:r>
                        <a:rPr lang="en-US" sz="1200" dirty="0">
                          <a:solidFill>
                            <a:schemeClr val="tx1"/>
                          </a:solidFill>
                          <a:effectLst/>
                          <a:latin typeface="Calibri"/>
                          <a:ea typeface="Calibri"/>
                          <a:cs typeface="Times New Roman"/>
                        </a:rPr>
                        <a:t>Security cameras</a:t>
                      </a:r>
                    </a:p>
                    <a:p>
                      <a:pPr marL="171450" marR="0" lvl="0" indent="-171450">
                        <a:lnSpc>
                          <a:spcPct val="115000"/>
                        </a:lnSpc>
                        <a:spcBef>
                          <a:spcPts val="0"/>
                        </a:spcBef>
                        <a:spcAft>
                          <a:spcPts val="0"/>
                        </a:spcAft>
                        <a:buFont typeface="Arial" panose="020B0604020202020204" pitchFamily="34" charset="0"/>
                        <a:buChar char="•"/>
                      </a:pPr>
                      <a:r>
                        <a:rPr lang="en-US" sz="1200" dirty="0">
                          <a:solidFill>
                            <a:schemeClr val="tx1"/>
                          </a:solidFill>
                          <a:effectLst/>
                          <a:latin typeface="Calibri"/>
                          <a:ea typeface="Calibri"/>
                          <a:cs typeface="Times New Roman"/>
                        </a:rPr>
                        <a:t>Neighborhood Watch group</a:t>
                      </a:r>
                    </a:p>
                    <a:p>
                      <a:pPr marL="171450" marR="0" lvl="0" indent="-171450">
                        <a:lnSpc>
                          <a:spcPct val="115000"/>
                        </a:lnSpc>
                        <a:spcBef>
                          <a:spcPts val="0"/>
                        </a:spcBef>
                        <a:spcAft>
                          <a:spcPts val="1000"/>
                        </a:spcAft>
                        <a:buFont typeface="Arial" panose="020B0604020202020204" pitchFamily="34" charset="0"/>
                        <a:buChar char="•"/>
                      </a:pPr>
                      <a:r>
                        <a:rPr lang="en-US" sz="1200" dirty="0">
                          <a:solidFill>
                            <a:schemeClr val="tx1"/>
                          </a:solidFill>
                          <a:effectLst/>
                          <a:latin typeface="Calibri"/>
                          <a:ea typeface="Calibri"/>
                          <a:cs typeface="Times New Roman"/>
                        </a:rPr>
                        <a:t>Crime watch signs</a:t>
                      </a:r>
                      <a:endParaRPr lang="en-US" sz="1200" dirty="0">
                        <a:solidFill>
                          <a:schemeClr val="tx1"/>
                        </a:solidFill>
                      </a:endParaRPr>
                    </a:p>
                  </a:txBody>
                  <a:tcPr/>
                </a:tc>
                <a:extLst>
                  <a:ext uri="{0D108BD9-81ED-4DB2-BD59-A6C34878D82A}">
                    <a16:rowId xmlns:a16="http://schemas.microsoft.com/office/drawing/2014/main" val="10002"/>
                  </a:ext>
                </a:extLst>
              </a:tr>
            </a:tbl>
          </a:graphicData>
        </a:graphic>
      </p:graphicFrame>
      <p:sp>
        <p:nvSpPr>
          <p:cNvPr id="4" name="Rectangle 2"/>
          <p:cNvSpPr txBox="1">
            <a:spLocks noChangeArrowheads="1"/>
          </p:cNvSpPr>
          <p:nvPr/>
        </p:nvSpPr>
        <p:spPr>
          <a:xfrm>
            <a:off x="4323938" y="0"/>
            <a:ext cx="7125113"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400" b="1" dirty="0">
                <a:ln w="19050">
                  <a:noFill/>
                </a:ln>
                <a:solidFill>
                  <a:schemeClr val="tx2"/>
                </a:solidFill>
                <a:ea typeface="Open Sans Extrabold" panose="020B0906030804020204" pitchFamily="34" charset="0"/>
                <a:cs typeface="Open Sans Extrabold" panose="020B0906030804020204" pitchFamily="34" charset="0"/>
              </a:rPr>
              <a:t>Project Opportunities</a:t>
            </a:r>
          </a:p>
        </p:txBody>
      </p:sp>
      <p:pic>
        <p:nvPicPr>
          <p:cNvPr id="10" name="Picture 9"/>
          <p:cNvPicPr>
            <a:picLocks/>
          </p:cNvPicPr>
          <p:nvPr/>
        </p:nvPicPr>
        <p:blipFill rotWithShape="1">
          <a:blip r:embed="rId3" cstate="print">
            <a:extLst>
              <a:ext uri="{28A0092B-C50C-407E-A947-70E740481C1C}">
                <a14:useLocalDpi xmlns:a14="http://schemas.microsoft.com/office/drawing/2010/main" val="0"/>
              </a:ext>
            </a:extLst>
          </a:blip>
          <a:srcRect/>
          <a:stretch/>
        </p:blipFill>
        <p:spPr>
          <a:xfrm>
            <a:off x="6096000" y="1154430"/>
            <a:ext cx="1874520" cy="1645920"/>
          </a:xfrm>
          <a:prstGeom prst="rect">
            <a:avLst/>
          </a:prstGeom>
        </p:spPr>
      </p:pic>
      <p:pic>
        <p:nvPicPr>
          <p:cNvPr id="22" name="Picture 21"/>
          <p:cNvPicPr>
            <a:picLocks/>
          </p:cNvPicPr>
          <p:nvPr/>
        </p:nvPicPr>
        <p:blipFill rotWithShape="1">
          <a:blip r:embed="rId4" cstate="print">
            <a:extLst>
              <a:ext uri="{28A0092B-C50C-407E-A947-70E740481C1C}">
                <a14:useLocalDpi xmlns:a14="http://schemas.microsoft.com/office/drawing/2010/main" val="0"/>
              </a:ext>
            </a:extLst>
          </a:blip>
          <a:srcRect/>
          <a:stretch/>
        </p:blipFill>
        <p:spPr>
          <a:xfrm>
            <a:off x="1909142" y="1154430"/>
            <a:ext cx="1874520" cy="1645920"/>
          </a:xfrm>
          <a:prstGeom prst="rect">
            <a:avLst/>
          </a:prstGeom>
        </p:spPr>
      </p:pic>
      <p:pic>
        <p:nvPicPr>
          <p:cNvPr id="23" name="Picture 22"/>
          <p:cNvPicPr>
            <a:picLocks/>
          </p:cNvPicPr>
          <p:nvPr/>
        </p:nvPicPr>
        <p:blipFill rotWithShape="1">
          <a:blip r:embed="rId5" cstate="print">
            <a:extLst>
              <a:ext uri="{28A0092B-C50C-407E-A947-70E740481C1C}">
                <a14:useLocalDpi xmlns:a14="http://schemas.microsoft.com/office/drawing/2010/main" val="0"/>
              </a:ext>
            </a:extLst>
          </a:blip>
          <a:srcRect/>
          <a:stretch/>
        </p:blipFill>
        <p:spPr>
          <a:xfrm>
            <a:off x="1909142" y="2983230"/>
            <a:ext cx="1874520" cy="1645920"/>
          </a:xfrm>
          <a:prstGeom prst="rect">
            <a:avLst/>
          </a:prstGeom>
        </p:spPr>
      </p:pic>
      <p:pic>
        <p:nvPicPr>
          <p:cNvPr id="24" name="Picture 23"/>
          <p:cNvPicPr/>
          <p:nvPr/>
        </p:nvPicPr>
        <p:blipFill rotWithShape="1">
          <a:blip r:embed="rId6" cstate="print">
            <a:extLst>
              <a:ext uri="{28A0092B-C50C-407E-A947-70E740481C1C}">
                <a14:useLocalDpi xmlns:a14="http://schemas.microsoft.com/office/drawing/2010/main" val="0"/>
              </a:ext>
            </a:extLst>
          </a:blip>
          <a:srcRect/>
          <a:stretch/>
        </p:blipFill>
        <p:spPr>
          <a:xfrm>
            <a:off x="6096000" y="2983230"/>
            <a:ext cx="1874520" cy="1645920"/>
          </a:xfrm>
          <a:prstGeom prst="rect">
            <a:avLst/>
          </a:prstGeom>
        </p:spPr>
      </p:pic>
      <p:pic>
        <p:nvPicPr>
          <p:cNvPr id="25" name="Picture 24"/>
          <p:cNvPicPr/>
          <p:nvPr/>
        </p:nvPicPr>
        <p:blipFill rotWithShape="1">
          <a:blip r:embed="rId7" cstate="print">
            <a:extLst>
              <a:ext uri="{28A0092B-C50C-407E-A947-70E740481C1C}">
                <a14:useLocalDpi xmlns:a14="http://schemas.microsoft.com/office/drawing/2010/main" val="0"/>
              </a:ext>
            </a:extLst>
          </a:blip>
          <a:srcRect/>
          <a:stretch/>
        </p:blipFill>
        <p:spPr>
          <a:xfrm>
            <a:off x="1893902" y="4857750"/>
            <a:ext cx="1874520" cy="1645920"/>
          </a:xfrm>
          <a:prstGeom prst="rect">
            <a:avLst/>
          </a:prstGeom>
        </p:spPr>
      </p:pic>
      <p:pic>
        <p:nvPicPr>
          <p:cNvPr id="11" name="Picture 10">
            <a:extLst>
              <a:ext uri="{FF2B5EF4-FFF2-40B4-BE49-F238E27FC236}">
                <a16:creationId xmlns:a16="http://schemas.microsoft.com/office/drawing/2014/main" id="{85370046-FF4F-4E7C-A2B4-73617CB14D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347119" y="4818562"/>
            <a:ext cx="1451872" cy="1578569"/>
          </a:xfrm>
          <a:prstGeom prst="rect">
            <a:avLst/>
          </a:prstGeom>
        </p:spPr>
      </p:pic>
      <p:sp>
        <p:nvSpPr>
          <p:cNvPr id="13" name="Speech Bubble: Rectangle 12">
            <a:extLst>
              <a:ext uri="{FF2B5EF4-FFF2-40B4-BE49-F238E27FC236}">
                <a16:creationId xmlns:a16="http://schemas.microsoft.com/office/drawing/2014/main" id="{F1838AFE-6A3D-4220-B691-C8E7BFCF9935}"/>
              </a:ext>
            </a:extLst>
          </p:cNvPr>
          <p:cNvSpPr/>
          <p:nvPr/>
        </p:nvSpPr>
        <p:spPr>
          <a:xfrm rot="10800000">
            <a:off x="6494061" y="6019326"/>
            <a:ext cx="1529855" cy="454004"/>
          </a:xfrm>
          <a:prstGeom prst="wedgeRectCallout">
            <a:avLst/>
          </a:prstGeom>
          <a:solidFill>
            <a:srgbClr val="2C86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7049AB2-092A-4632-AB53-20F9AE996055}"/>
              </a:ext>
            </a:extLst>
          </p:cNvPr>
          <p:cNvSpPr txBox="1"/>
          <p:nvPr/>
        </p:nvSpPr>
        <p:spPr>
          <a:xfrm>
            <a:off x="6517331" y="6092439"/>
            <a:ext cx="1483314" cy="30777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Safety &amp; Security</a:t>
            </a:r>
          </a:p>
        </p:txBody>
      </p:sp>
    </p:spTree>
    <p:extLst>
      <p:ext uri="{BB962C8B-B14F-4D97-AF65-F5344CB8AC3E}">
        <p14:creationId xmlns:p14="http://schemas.microsoft.com/office/powerpoint/2010/main" val="3406323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90550" y="1143001"/>
          <a:ext cx="8229600" cy="5793359"/>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1676400">
                <a:tc>
                  <a:txBody>
                    <a:bodyPr/>
                    <a:lstStyle/>
                    <a:p>
                      <a:endParaRPr lang="en-US" dirty="0">
                        <a:solidFill>
                          <a:schemeClr val="tx1"/>
                        </a:solidFill>
                      </a:endParaRPr>
                    </a:p>
                  </a:txBody>
                  <a:tcPr/>
                </a:tc>
                <a:tc>
                  <a:txBody>
                    <a:bodyPr/>
                    <a:lstStyle/>
                    <a:p>
                      <a:pPr marL="171450" lvl="0" indent="-171450" defTabSz="457200">
                        <a:lnSpc>
                          <a:spcPct val="115000"/>
                        </a:lnSpc>
                        <a:buFont typeface="Arial" panose="020B0604020202020204" pitchFamily="34" charset="0"/>
                        <a:buChar char="•"/>
                      </a:pPr>
                      <a:r>
                        <a:rPr lang="en-US" sz="1200" dirty="0">
                          <a:solidFill>
                            <a:schemeClr val="tx1"/>
                          </a:solidFill>
                          <a:latin typeface="Calibri"/>
                          <a:ea typeface="Calibri"/>
                          <a:cs typeface="Times New Roman"/>
                        </a:rPr>
                        <a:t>Landscaping</a:t>
                      </a:r>
                    </a:p>
                    <a:p>
                      <a:pPr marL="171450" lvl="0" indent="-171450" defTabSz="457200">
                        <a:lnSpc>
                          <a:spcPct val="115000"/>
                        </a:lnSpc>
                        <a:buFont typeface="Arial" panose="020B0604020202020204" pitchFamily="34" charset="0"/>
                        <a:buChar char="•"/>
                      </a:pPr>
                      <a:r>
                        <a:rPr lang="en-US" sz="1200" dirty="0">
                          <a:solidFill>
                            <a:schemeClr val="tx1"/>
                          </a:solidFill>
                          <a:latin typeface="Calibri"/>
                          <a:ea typeface="Calibri"/>
                          <a:cs typeface="Times New Roman"/>
                        </a:rPr>
                        <a:t>Trail improvements</a:t>
                      </a:r>
                    </a:p>
                    <a:p>
                      <a:pPr marL="171450" lvl="0" indent="-171450" defTabSz="457200">
                        <a:lnSpc>
                          <a:spcPct val="115000"/>
                        </a:lnSpc>
                        <a:buFont typeface="Arial" panose="020B0604020202020204" pitchFamily="34" charset="0"/>
                        <a:buChar char="•"/>
                      </a:pPr>
                      <a:r>
                        <a:rPr lang="en-US" sz="1200" dirty="0">
                          <a:solidFill>
                            <a:schemeClr val="tx1"/>
                          </a:solidFill>
                          <a:latin typeface="Calibri"/>
                          <a:ea typeface="Calibri"/>
                          <a:cs typeface="Times New Roman"/>
                        </a:rPr>
                        <a:t>Water fountains</a:t>
                      </a:r>
                    </a:p>
                    <a:p>
                      <a:pPr marL="171450" lvl="0" indent="-171450" defTabSz="457200">
                        <a:lnSpc>
                          <a:spcPct val="115000"/>
                        </a:lnSpc>
                        <a:buFont typeface="Arial" panose="020B0604020202020204" pitchFamily="34" charset="0"/>
                        <a:buChar char="•"/>
                      </a:pPr>
                      <a:r>
                        <a:rPr lang="en-US" sz="1200" dirty="0">
                          <a:solidFill>
                            <a:schemeClr val="tx1"/>
                          </a:solidFill>
                          <a:latin typeface="Calibri"/>
                          <a:ea typeface="Calibri"/>
                          <a:cs typeface="Times New Roman"/>
                        </a:rPr>
                        <a:t>Murals</a:t>
                      </a:r>
                    </a:p>
                    <a:p>
                      <a:pPr marL="171450" lvl="0" indent="-171450" defTabSz="457200">
                        <a:lnSpc>
                          <a:spcPct val="115000"/>
                        </a:lnSpc>
                        <a:buFont typeface="Arial" panose="020B0604020202020204" pitchFamily="34" charset="0"/>
                        <a:buChar char="•"/>
                      </a:pPr>
                      <a:r>
                        <a:rPr lang="en-US" sz="1200" dirty="0">
                          <a:solidFill>
                            <a:schemeClr val="tx1"/>
                          </a:solidFill>
                          <a:latin typeface="Calibri"/>
                          <a:ea typeface="Calibri"/>
                          <a:cs typeface="Times New Roman"/>
                        </a:rPr>
                        <a:t>Benches</a:t>
                      </a:r>
                    </a:p>
                    <a:p>
                      <a:pPr marL="171450" lvl="0" indent="-171450" defTabSz="457200">
                        <a:lnSpc>
                          <a:spcPct val="115000"/>
                        </a:lnSpc>
                        <a:buFont typeface="Arial" panose="020B0604020202020204" pitchFamily="34" charset="0"/>
                        <a:buChar char="•"/>
                      </a:pPr>
                      <a:r>
                        <a:rPr lang="en-US" sz="1200" dirty="0">
                          <a:solidFill>
                            <a:schemeClr val="tx1"/>
                          </a:solidFill>
                          <a:latin typeface="Calibri"/>
                          <a:ea typeface="Calibri"/>
                          <a:cs typeface="Times New Roman"/>
                        </a:rPr>
                        <a:t>Decorative Planters</a:t>
                      </a:r>
                      <a:endParaRPr lang="en-US" sz="1200" dirty="0">
                        <a:solidFill>
                          <a:schemeClr val="tx1"/>
                        </a:solidFill>
                      </a:endParaRPr>
                    </a:p>
                  </a:txBody>
                  <a:tcPr/>
                </a:tc>
                <a:tc>
                  <a:txBody>
                    <a:bodyPr/>
                    <a:lstStyle/>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Community art</a:t>
                      </a: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Decorative signal cabinets</a:t>
                      </a: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Birdhouses</a:t>
                      </a: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Artistic railings</a:t>
                      </a: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Lighting improvements</a:t>
                      </a:r>
                    </a:p>
                    <a:p>
                      <a:pPr marL="171450" marR="0" lvl="0" indent="-171450">
                        <a:lnSpc>
                          <a:spcPct val="115000"/>
                        </a:lnSpc>
                        <a:spcBef>
                          <a:spcPts val="0"/>
                        </a:spcBef>
                        <a:spcAft>
                          <a:spcPts val="1000"/>
                        </a:spcAft>
                        <a:buFont typeface="Arial" panose="020B0604020202020204" pitchFamily="34" charset="0"/>
                        <a:buChar char="•"/>
                      </a:pPr>
                      <a:r>
                        <a:rPr lang="en-US" sz="1200" dirty="0">
                          <a:effectLst/>
                          <a:latin typeface="Calibri"/>
                          <a:ea typeface="Calibri"/>
                          <a:cs typeface="Times New Roman"/>
                        </a:rPr>
                        <a:t>Tree planting</a:t>
                      </a:r>
                      <a:endParaRPr lang="en-US" sz="1200" dirty="0"/>
                    </a:p>
                  </a:txBody>
                  <a:tcPr/>
                </a:tc>
                <a:extLst>
                  <a:ext uri="{0D108BD9-81ED-4DB2-BD59-A6C34878D82A}">
                    <a16:rowId xmlns:a16="http://schemas.microsoft.com/office/drawing/2014/main" val="10000"/>
                  </a:ext>
                </a:extLst>
              </a:tr>
              <a:tr h="1911096">
                <a:tc>
                  <a:txBody>
                    <a:bodyPr/>
                    <a:lstStyle/>
                    <a:p>
                      <a:endParaRPr lang="en-US" dirty="0"/>
                    </a:p>
                  </a:txBody>
                  <a:tcPr/>
                </a:tc>
                <a:tc>
                  <a:txBody>
                    <a:bodyPr/>
                    <a:lstStyle/>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National Night Out</a:t>
                      </a: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Back to school events</a:t>
                      </a: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Music/art festivals</a:t>
                      </a: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Neighborhood meet &amp; greet</a:t>
                      </a: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Cultural festivals</a:t>
                      </a: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Calibri"/>
                          <a:ea typeface="Calibri"/>
                          <a:cs typeface="Times New Roman"/>
                        </a:rPr>
                        <a:t>Community reunion</a:t>
                      </a:r>
                    </a:p>
                    <a:p>
                      <a:pPr marL="171450" marR="0" lvl="0" indent="-171450">
                        <a:lnSpc>
                          <a:spcPct val="115000"/>
                        </a:lnSpc>
                        <a:spcBef>
                          <a:spcPts val="0"/>
                        </a:spcBef>
                        <a:spcAft>
                          <a:spcPts val="0"/>
                        </a:spcAft>
                        <a:buFont typeface="Arial" panose="020B0604020202020204" pitchFamily="34" charset="0"/>
                        <a:buChar char="•"/>
                      </a:pPr>
                      <a:endParaRPr lang="en-US" sz="1200" dirty="0">
                        <a:effectLst/>
                        <a:latin typeface="Calibri"/>
                        <a:ea typeface="Calibri"/>
                        <a:cs typeface="Times New Roman"/>
                      </a:endParaRPr>
                    </a:p>
                    <a:p>
                      <a:endParaRPr lang="en-US" sz="1200" dirty="0"/>
                    </a:p>
                  </a:txBody>
                  <a:tcPr/>
                </a:tc>
                <a:tc>
                  <a:txBody>
                    <a:bodyPr/>
                    <a:lstStyle/>
                    <a:p>
                      <a:pPr marL="171450" marR="0" lvl="0" indent="-171450">
                        <a:lnSpc>
                          <a:spcPct val="114000"/>
                        </a:lnSpc>
                        <a:spcBef>
                          <a:spcPts val="0"/>
                        </a:spcBef>
                        <a:spcAft>
                          <a:spcPts val="0"/>
                        </a:spcAft>
                        <a:buFont typeface="Arial" panose="020B0604020202020204" pitchFamily="34" charset="0"/>
                        <a:buChar char="•"/>
                      </a:pPr>
                      <a:r>
                        <a:rPr lang="en-US" sz="1200" dirty="0">
                          <a:effectLst/>
                          <a:latin typeface="Calibri"/>
                          <a:ea typeface="Calibri"/>
                          <a:cs typeface="Times New Roman"/>
                        </a:rPr>
                        <a:t>Community cares day</a:t>
                      </a:r>
                    </a:p>
                    <a:p>
                      <a:pPr marL="171450" marR="0" lvl="0" indent="-171450">
                        <a:lnSpc>
                          <a:spcPct val="114000"/>
                        </a:lnSpc>
                        <a:spcBef>
                          <a:spcPts val="0"/>
                        </a:spcBef>
                        <a:spcAft>
                          <a:spcPts val="0"/>
                        </a:spcAft>
                        <a:buFont typeface="Arial" panose="020B0604020202020204" pitchFamily="34" charset="0"/>
                        <a:buChar char="•"/>
                      </a:pPr>
                      <a:r>
                        <a:rPr lang="en-US" sz="1200" dirty="0">
                          <a:effectLst/>
                          <a:latin typeface="Calibri"/>
                          <a:ea typeface="Calibri"/>
                          <a:cs typeface="Times New Roman"/>
                        </a:rPr>
                        <a:t>Home tour</a:t>
                      </a:r>
                    </a:p>
                    <a:p>
                      <a:pPr marL="171450" marR="0" lvl="0" indent="-171450">
                        <a:lnSpc>
                          <a:spcPct val="114000"/>
                        </a:lnSpc>
                        <a:spcBef>
                          <a:spcPts val="0"/>
                        </a:spcBef>
                        <a:spcAft>
                          <a:spcPts val="0"/>
                        </a:spcAft>
                        <a:buFont typeface="Arial" panose="020B0604020202020204" pitchFamily="34" charset="0"/>
                        <a:buChar char="•"/>
                      </a:pPr>
                      <a:r>
                        <a:rPr lang="en-US" sz="1200" dirty="0">
                          <a:effectLst/>
                          <a:latin typeface="Calibri"/>
                          <a:ea typeface="Calibri"/>
                          <a:cs typeface="Times New Roman"/>
                        </a:rPr>
                        <a:t>Holiday celebration</a:t>
                      </a:r>
                    </a:p>
                    <a:p>
                      <a:pPr marL="171450" marR="0" lvl="0" indent="-171450">
                        <a:lnSpc>
                          <a:spcPct val="114000"/>
                        </a:lnSpc>
                        <a:spcBef>
                          <a:spcPts val="0"/>
                        </a:spcBef>
                        <a:spcAft>
                          <a:spcPts val="0"/>
                        </a:spcAft>
                        <a:buFont typeface="Arial" panose="020B0604020202020204" pitchFamily="34" charset="0"/>
                        <a:buChar char="•"/>
                      </a:pPr>
                      <a:r>
                        <a:rPr lang="en-US" sz="1200" dirty="0">
                          <a:effectLst/>
                          <a:latin typeface="Calibri"/>
                          <a:ea typeface="Calibri"/>
                          <a:cs typeface="Times New Roman"/>
                        </a:rPr>
                        <a:t>Neighborhood history walk</a:t>
                      </a:r>
                    </a:p>
                    <a:p>
                      <a:pPr marL="171450" marR="0" lvl="0" indent="-171450">
                        <a:lnSpc>
                          <a:spcPct val="114000"/>
                        </a:lnSpc>
                        <a:spcBef>
                          <a:spcPts val="0"/>
                        </a:spcBef>
                        <a:spcAft>
                          <a:spcPts val="0"/>
                        </a:spcAft>
                        <a:buFont typeface="Arial" panose="020B0604020202020204" pitchFamily="34" charset="0"/>
                        <a:buChar char="•"/>
                      </a:pPr>
                      <a:r>
                        <a:rPr lang="en-US" sz="1200" dirty="0">
                          <a:effectLst/>
                          <a:latin typeface="Calibri"/>
                          <a:ea typeface="Calibri"/>
                          <a:cs typeface="Times New Roman"/>
                        </a:rPr>
                        <a:t>Community day</a:t>
                      </a:r>
                    </a:p>
                    <a:p>
                      <a:pPr marL="171450" marR="0" lvl="0" indent="-171450">
                        <a:lnSpc>
                          <a:spcPct val="114000"/>
                        </a:lnSpc>
                        <a:spcBef>
                          <a:spcPts val="0"/>
                        </a:spcBef>
                        <a:spcAft>
                          <a:spcPts val="1000"/>
                        </a:spcAft>
                        <a:buFont typeface="Arial" panose="020B0604020202020204" pitchFamily="34" charset="0"/>
                        <a:buChar char="•"/>
                      </a:pPr>
                      <a:r>
                        <a:rPr lang="en-US" sz="1200" dirty="0">
                          <a:effectLst/>
                          <a:latin typeface="Calibri"/>
                          <a:ea typeface="Calibri"/>
                          <a:cs typeface="Times New Roman"/>
                        </a:rPr>
                        <a:t>5k walk/run</a:t>
                      </a:r>
                    </a:p>
                    <a:p>
                      <a:pPr marL="171450" marR="0" lvl="0" indent="-171450">
                        <a:lnSpc>
                          <a:spcPct val="115000"/>
                        </a:lnSpc>
                        <a:spcBef>
                          <a:spcPts val="0"/>
                        </a:spcBef>
                        <a:spcAft>
                          <a:spcPts val="1000"/>
                        </a:spcAft>
                        <a:buFont typeface="Arial" panose="020B0604020202020204" pitchFamily="34" charset="0"/>
                        <a:buChar char="•"/>
                      </a:pPr>
                      <a:endParaRPr lang="en-US" sz="1200" dirty="0">
                        <a:effectLst/>
                        <a:latin typeface="Calibri" panose="020F0502020204030204" pitchFamily="34" charset="0"/>
                        <a:ea typeface="Calibri"/>
                        <a:cs typeface="Times New Roman"/>
                      </a:endParaRPr>
                    </a:p>
                    <a:p>
                      <a:endParaRPr lang="en-US" sz="1200" dirty="0"/>
                    </a:p>
                  </a:txBody>
                  <a:tcPr/>
                </a:tc>
                <a:extLst>
                  <a:ext uri="{0D108BD9-81ED-4DB2-BD59-A6C34878D82A}">
                    <a16:rowId xmlns:a16="http://schemas.microsoft.com/office/drawing/2014/main" val="10001"/>
                  </a:ext>
                </a:extLst>
              </a:tr>
              <a:tr h="2127504">
                <a:tc>
                  <a:txBody>
                    <a:bodyPr/>
                    <a:lstStyle/>
                    <a:p>
                      <a:endParaRPr lang="en-US" dirty="0"/>
                    </a:p>
                  </a:txBody>
                  <a:tcPr/>
                </a:tc>
                <a:tc>
                  <a:txBody>
                    <a:bodyPr/>
                    <a:lstStyle/>
                    <a:p>
                      <a:pPr marL="285750" indent="-285750">
                        <a:lnSpc>
                          <a:spcPct val="114000"/>
                        </a:lnSpc>
                        <a:buFont typeface="Arial" panose="020B0604020202020204" pitchFamily="34" charset="0"/>
                        <a:buChar char="•"/>
                      </a:pPr>
                      <a:r>
                        <a:rPr lang="en-US" sz="1200" dirty="0">
                          <a:latin typeface="Calibri" panose="020F0502020204030204" pitchFamily="34" charset="0"/>
                        </a:rPr>
                        <a:t>Improved quality of life </a:t>
                      </a:r>
                    </a:p>
                    <a:p>
                      <a:pPr marL="285750" indent="-285750">
                        <a:lnSpc>
                          <a:spcPct val="114000"/>
                        </a:lnSpc>
                        <a:buFont typeface="Arial" panose="020B0604020202020204" pitchFamily="34" charset="0"/>
                        <a:buChar char="•"/>
                      </a:pPr>
                      <a:r>
                        <a:rPr lang="en-US" sz="1200" dirty="0">
                          <a:latin typeface="Calibri" panose="020F0502020204030204" pitchFamily="34" charset="0"/>
                        </a:rPr>
                        <a:t>Increased</a:t>
                      </a:r>
                      <a:r>
                        <a:rPr lang="en-US" sz="1200" baseline="0" dirty="0">
                          <a:latin typeface="Calibri" panose="020F0502020204030204" pitchFamily="34" charset="0"/>
                        </a:rPr>
                        <a:t> property values</a:t>
                      </a:r>
                      <a:endParaRPr lang="en-US" sz="1200" dirty="0">
                        <a:latin typeface="Calibri" panose="020F0502020204030204" pitchFamily="34" charset="0"/>
                      </a:endParaRPr>
                    </a:p>
                    <a:p>
                      <a:pPr marL="285750" indent="-285750">
                        <a:lnSpc>
                          <a:spcPct val="114000"/>
                        </a:lnSpc>
                        <a:buFont typeface="Arial" panose="020B0604020202020204" pitchFamily="34" charset="0"/>
                        <a:buChar char="•"/>
                      </a:pPr>
                      <a:r>
                        <a:rPr lang="en-US" sz="1200" dirty="0">
                          <a:latin typeface="Calibri" panose="020F0502020204030204" pitchFamily="34" charset="0"/>
                        </a:rPr>
                        <a:t>New friends</a:t>
                      </a:r>
                    </a:p>
                    <a:p>
                      <a:pPr marL="285750" indent="-285750">
                        <a:lnSpc>
                          <a:spcPct val="114000"/>
                        </a:lnSpc>
                        <a:buFont typeface="Arial" panose="020B0604020202020204" pitchFamily="34" charset="0"/>
                        <a:buChar char="•"/>
                      </a:pPr>
                      <a:r>
                        <a:rPr lang="en-US" sz="1200" dirty="0">
                          <a:latin typeface="Calibri" panose="020F0502020204030204" pitchFamily="34" charset="0"/>
                        </a:rPr>
                        <a:t>Community</a:t>
                      </a:r>
                      <a:r>
                        <a:rPr lang="en-US" sz="1200" baseline="0" dirty="0">
                          <a:latin typeface="Calibri" panose="020F0502020204030204" pitchFamily="34" charset="0"/>
                        </a:rPr>
                        <a:t> </a:t>
                      </a:r>
                      <a:r>
                        <a:rPr lang="en-US" sz="1200" dirty="0">
                          <a:latin typeface="Calibri" panose="020F0502020204030204" pitchFamily="34" charset="0"/>
                        </a:rPr>
                        <a:t>happiness</a:t>
                      </a:r>
                    </a:p>
                    <a:p>
                      <a:pPr marL="285750" indent="-285750">
                        <a:buFont typeface="Arial" panose="020B0604020202020204" pitchFamily="34" charset="0"/>
                        <a:buChar char="•"/>
                      </a:pPr>
                      <a:endParaRPr lang="en-US" sz="1200" dirty="0">
                        <a:latin typeface="Calibri" panose="020F0502020204030204" pitchFamily="34" charset="0"/>
                      </a:endParaRPr>
                    </a:p>
                    <a:p>
                      <a:pPr marL="285750" indent="-285750">
                        <a:buFont typeface="Arial" panose="020B0604020202020204" pitchFamily="34" charset="0"/>
                        <a:buChar char="•"/>
                      </a:pPr>
                      <a:endParaRPr lang="en-US" sz="1200" dirty="0">
                        <a:latin typeface="Calibri" panose="020F0502020204030204" pitchFamily="34" charset="0"/>
                      </a:endParaRPr>
                    </a:p>
                  </a:txBody>
                  <a:tcPr/>
                </a:tc>
                <a:tc>
                  <a:txBody>
                    <a:bodyPr/>
                    <a:lstStyle/>
                    <a:p>
                      <a:pPr marL="285750" indent="-285750">
                        <a:lnSpc>
                          <a:spcPct val="114000"/>
                        </a:lnSpc>
                        <a:buFont typeface="Arial" panose="020B0604020202020204" pitchFamily="34" charset="0"/>
                        <a:buChar char="•"/>
                      </a:pPr>
                      <a:r>
                        <a:rPr lang="en-US" sz="1200" dirty="0">
                          <a:latin typeface="Calibri" panose="020F0502020204030204" pitchFamily="34" charset="0"/>
                        </a:rPr>
                        <a:t>Civic pride</a:t>
                      </a:r>
                    </a:p>
                    <a:p>
                      <a:pPr marL="285750" indent="-285750">
                        <a:lnSpc>
                          <a:spcPct val="114000"/>
                        </a:lnSpc>
                        <a:buFont typeface="Arial" panose="020B0604020202020204" pitchFamily="34" charset="0"/>
                        <a:buChar char="•"/>
                      </a:pPr>
                      <a:r>
                        <a:rPr lang="en-US" sz="1200" dirty="0">
                          <a:latin typeface="Calibri" panose="020F0502020204030204" pitchFamily="34" charset="0"/>
                        </a:rPr>
                        <a:t>Problems turned opportunities</a:t>
                      </a:r>
                    </a:p>
                    <a:p>
                      <a:pPr marL="285750" indent="-285750">
                        <a:lnSpc>
                          <a:spcPct val="114000"/>
                        </a:lnSpc>
                        <a:buFont typeface="Arial" panose="020B0604020202020204" pitchFamily="34" charset="0"/>
                        <a:buChar char="•"/>
                      </a:pPr>
                      <a:r>
                        <a:rPr lang="en-US" sz="1200" dirty="0">
                          <a:latin typeface="Calibri" panose="020F0502020204030204" pitchFamily="34" charset="0"/>
                        </a:rPr>
                        <a:t>Neighborhood dreams</a:t>
                      </a:r>
                      <a:r>
                        <a:rPr lang="en-US" sz="1200" baseline="0" dirty="0">
                          <a:latin typeface="Calibri" panose="020F0502020204030204" pitchFamily="34" charset="0"/>
                        </a:rPr>
                        <a:t> come true</a:t>
                      </a:r>
                    </a:p>
                    <a:p>
                      <a:pPr marL="285750" indent="-285750">
                        <a:lnSpc>
                          <a:spcPct val="114000"/>
                        </a:lnSpc>
                        <a:buFont typeface="Arial" panose="020B0604020202020204" pitchFamily="34" charset="0"/>
                        <a:buChar char="•"/>
                      </a:pPr>
                      <a:r>
                        <a:rPr lang="en-US" sz="1200" baseline="0" dirty="0">
                          <a:solidFill>
                            <a:srgbClr val="1A844B"/>
                          </a:solidFill>
                          <a:latin typeface="Calibri" panose="020F0502020204030204" pitchFamily="34" charset="0"/>
                        </a:rPr>
                        <a:t>What will you do</a:t>
                      </a:r>
                      <a:r>
                        <a:rPr lang="en-US" sz="1200" kern="1200" baseline="0" dirty="0">
                          <a:solidFill>
                            <a:srgbClr val="1A844B"/>
                          </a:solidFill>
                          <a:latin typeface="Calibri" panose="020F0502020204030204" pitchFamily="34" charset="0"/>
                          <a:ea typeface="+mn-ea"/>
                          <a:cs typeface="+mn-cs"/>
                        </a:rPr>
                        <a:t>?  </a:t>
                      </a:r>
                    </a:p>
                    <a:p>
                      <a:endParaRPr lang="en-US" dirty="0"/>
                    </a:p>
                  </a:txBody>
                  <a:tcPr/>
                </a:tc>
                <a:extLst>
                  <a:ext uri="{0D108BD9-81ED-4DB2-BD59-A6C34878D82A}">
                    <a16:rowId xmlns:a16="http://schemas.microsoft.com/office/drawing/2014/main" val="10002"/>
                  </a:ext>
                </a:extLst>
              </a:tr>
            </a:tbl>
          </a:graphicData>
        </a:graphic>
      </p:graphicFrame>
      <p:sp>
        <p:nvSpPr>
          <p:cNvPr id="4" name="Rectangle 2"/>
          <p:cNvSpPr txBox="1">
            <a:spLocks noChangeArrowheads="1"/>
          </p:cNvSpPr>
          <p:nvPr/>
        </p:nvSpPr>
        <p:spPr>
          <a:xfrm>
            <a:off x="4739276" y="218526"/>
            <a:ext cx="7125113"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400" b="1" dirty="0">
                <a:ln w="19050">
                  <a:noFill/>
                </a:ln>
                <a:solidFill>
                  <a:schemeClr val="tx2"/>
                </a:solidFill>
                <a:ea typeface="Open Sans Extrabold" panose="020B0906030804020204" pitchFamily="34" charset="0"/>
                <a:cs typeface="Open Sans Extrabold" panose="020B0906030804020204" pitchFamily="34" charset="0"/>
              </a:rPr>
              <a:t>What Will You Do?</a:t>
            </a:r>
          </a:p>
        </p:txBody>
      </p:sp>
      <p:grpSp>
        <p:nvGrpSpPr>
          <p:cNvPr id="5" name="Group 4"/>
          <p:cNvGrpSpPr>
            <a:grpSpLocks noChangeAspect="1"/>
          </p:cNvGrpSpPr>
          <p:nvPr/>
        </p:nvGrpSpPr>
        <p:grpSpPr>
          <a:xfrm>
            <a:off x="847621" y="762000"/>
            <a:ext cx="1884051" cy="1645920"/>
            <a:chOff x="685799" y="1006689"/>
            <a:chExt cx="2249424" cy="1965111"/>
          </a:xfrm>
        </p:grpSpPr>
        <p:sp>
          <p:nvSpPr>
            <p:cNvPr id="10" name="Rectangle 9"/>
            <p:cNvSpPr/>
            <p:nvPr/>
          </p:nvSpPr>
          <p:spPr>
            <a:xfrm>
              <a:off x="685799" y="1006689"/>
              <a:ext cx="2249424" cy="1572089"/>
            </a:xfrm>
            <a:prstGeom prst="rect">
              <a:avLst/>
            </a:prstGeom>
            <a:blipFill>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nvGrpSpPr>
            <p:cNvPr id="11" name="Group 10"/>
            <p:cNvGrpSpPr/>
            <p:nvPr/>
          </p:nvGrpSpPr>
          <p:grpSpPr>
            <a:xfrm>
              <a:off x="1034186" y="2421569"/>
              <a:ext cx="1709014" cy="550231"/>
              <a:chOff x="179321" y="2032524"/>
              <a:chExt cx="1748949" cy="550231"/>
            </a:xfrm>
            <a:solidFill>
              <a:srgbClr val="00B050"/>
            </a:solidFill>
          </p:grpSpPr>
          <p:sp>
            <p:nvSpPr>
              <p:cNvPr id="12" name="Rectangular Callout 11"/>
              <p:cNvSpPr/>
              <p:nvPr/>
            </p:nvSpPr>
            <p:spPr>
              <a:xfrm>
                <a:off x="179321" y="2032524"/>
                <a:ext cx="1748949" cy="550231"/>
              </a:xfrm>
              <a:prstGeom prst="wedgeRectCallout">
                <a:avLst>
                  <a:gd name="adj1" fmla="val 20250"/>
                  <a:gd name="adj2" fmla="val -607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3" name="Rectangular Callout 5"/>
              <p:cNvSpPr/>
              <p:nvPr/>
            </p:nvSpPr>
            <p:spPr>
              <a:xfrm>
                <a:off x="179321" y="2032524"/>
                <a:ext cx="1748949" cy="5502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US" sz="1500" dirty="0">
                    <a:solidFill>
                      <a:schemeClr val="bg1"/>
                    </a:solidFill>
                  </a:rPr>
                  <a:t>Art &amp; Beautification</a:t>
                </a:r>
              </a:p>
            </p:txBody>
          </p:sp>
        </p:grpSp>
      </p:grpSp>
      <p:grpSp>
        <p:nvGrpSpPr>
          <p:cNvPr id="3" name="Group 2"/>
          <p:cNvGrpSpPr/>
          <p:nvPr/>
        </p:nvGrpSpPr>
        <p:grpSpPr>
          <a:xfrm>
            <a:off x="744305" y="2831760"/>
            <a:ext cx="1987367" cy="1385909"/>
            <a:chOff x="687154" y="2743200"/>
            <a:chExt cx="1987367" cy="1737360"/>
          </a:xfrm>
        </p:grpSpPr>
        <p:sp>
          <p:nvSpPr>
            <p:cNvPr id="14" name="Rectangle 13"/>
            <p:cNvSpPr/>
            <p:nvPr/>
          </p:nvSpPr>
          <p:spPr>
            <a:xfrm>
              <a:off x="687154" y="2743200"/>
              <a:ext cx="1987367" cy="1389888"/>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3">
                <a:tint val="50000"/>
                <a:hueOff val="5359332"/>
                <a:satOff val="-7864"/>
                <a:lumOff val="5330"/>
                <a:alphaOff val="0"/>
              </a:schemeClr>
            </a:effectRef>
            <a:fontRef idx="minor">
              <a:schemeClr val="lt1">
                <a:hueOff val="0"/>
                <a:satOff val="0"/>
                <a:lumOff val="0"/>
                <a:alphaOff val="0"/>
              </a:schemeClr>
            </a:fontRef>
          </p:style>
        </p:sp>
        <p:grpSp>
          <p:nvGrpSpPr>
            <p:cNvPr id="15" name="Group 14"/>
            <p:cNvGrpSpPr/>
            <p:nvPr/>
          </p:nvGrpSpPr>
          <p:grpSpPr>
            <a:xfrm>
              <a:off x="968520" y="3994099"/>
              <a:ext cx="1546251" cy="486461"/>
              <a:chOff x="2482334" y="2032524"/>
              <a:chExt cx="1748949" cy="550231"/>
            </a:xfrm>
            <a:solidFill>
              <a:srgbClr val="9966FF"/>
            </a:solidFill>
          </p:grpSpPr>
          <p:sp>
            <p:nvSpPr>
              <p:cNvPr id="16" name="Rectangular Callout 15"/>
              <p:cNvSpPr/>
              <p:nvPr/>
            </p:nvSpPr>
            <p:spPr>
              <a:xfrm>
                <a:off x="2482334" y="2032524"/>
                <a:ext cx="1748949" cy="550231"/>
              </a:xfrm>
              <a:prstGeom prst="wedgeRectCallout">
                <a:avLst>
                  <a:gd name="adj1" fmla="val 20250"/>
                  <a:gd name="adj2" fmla="val -60700"/>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7" name="Rectangular Callout 5"/>
              <p:cNvSpPr/>
              <p:nvPr/>
            </p:nvSpPr>
            <p:spPr>
              <a:xfrm>
                <a:off x="2482334" y="2032524"/>
                <a:ext cx="1748949" cy="5502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US" sz="1500" dirty="0">
                    <a:solidFill>
                      <a:schemeClr val="bg1"/>
                    </a:solidFill>
                  </a:rPr>
                  <a:t>Festivals &amp; Special Events</a:t>
                </a:r>
              </a:p>
            </p:txBody>
          </p:sp>
        </p:grpSp>
      </p:grpSp>
      <p:grpSp>
        <p:nvGrpSpPr>
          <p:cNvPr id="6" name="Group 5"/>
          <p:cNvGrpSpPr/>
          <p:nvPr/>
        </p:nvGrpSpPr>
        <p:grpSpPr>
          <a:xfrm>
            <a:off x="766561" y="4724399"/>
            <a:ext cx="1965111" cy="1645920"/>
            <a:chOff x="709410" y="4724399"/>
            <a:chExt cx="1965111" cy="1705662"/>
          </a:xfrm>
        </p:grpSpPr>
        <p:sp>
          <p:nvSpPr>
            <p:cNvPr id="18" name="Rectangle 17"/>
            <p:cNvSpPr/>
            <p:nvPr/>
          </p:nvSpPr>
          <p:spPr>
            <a:xfrm>
              <a:off x="709410" y="4724399"/>
              <a:ext cx="1965111" cy="1389888"/>
            </a:xfrm>
            <a:prstGeom prst="rect">
              <a:avLst/>
            </a:prstGeom>
            <a:solidFill>
              <a:schemeClr val="tx1">
                <a:lumMod val="85000"/>
              </a:schemeClr>
            </a:solidFill>
          </p:spPr>
          <p:style>
            <a:lnRef idx="2">
              <a:schemeClr val="lt1">
                <a:hueOff val="0"/>
                <a:satOff val="0"/>
                <a:lumOff val="0"/>
                <a:alphaOff val="0"/>
              </a:schemeClr>
            </a:lnRef>
            <a:fillRef idx="1">
              <a:scrgbClr r="0" g="0" b="0"/>
            </a:fillRef>
            <a:effectRef idx="0">
              <a:schemeClr val="accent3">
                <a:tint val="50000"/>
                <a:hueOff val="10718665"/>
                <a:satOff val="-15729"/>
                <a:lumOff val="10660"/>
                <a:alphaOff val="0"/>
              </a:schemeClr>
            </a:effectRef>
            <a:fontRef idx="minor">
              <a:schemeClr val="lt1">
                <a:hueOff val="0"/>
                <a:satOff val="0"/>
                <a:lumOff val="0"/>
                <a:alphaOff val="0"/>
              </a:schemeClr>
            </a:fontRef>
          </p:style>
        </p:sp>
        <p:grpSp>
          <p:nvGrpSpPr>
            <p:cNvPr id="23" name="Group 22"/>
            <p:cNvGrpSpPr/>
            <p:nvPr/>
          </p:nvGrpSpPr>
          <p:grpSpPr>
            <a:xfrm>
              <a:off x="967740" y="5943600"/>
              <a:ext cx="1546251" cy="486461"/>
              <a:chOff x="2482334" y="2032524"/>
              <a:chExt cx="1748949" cy="550231"/>
            </a:xfrm>
            <a:solidFill>
              <a:srgbClr val="FFFF66"/>
            </a:solidFill>
          </p:grpSpPr>
          <p:sp>
            <p:nvSpPr>
              <p:cNvPr id="24" name="Rectangular Callout 23"/>
              <p:cNvSpPr/>
              <p:nvPr/>
            </p:nvSpPr>
            <p:spPr>
              <a:xfrm>
                <a:off x="2482334" y="2032524"/>
                <a:ext cx="1748949" cy="550231"/>
              </a:xfrm>
              <a:prstGeom prst="wedgeRectCallout">
                <a:avLst>
                  <a:gd name="adj1" fmla="val 20250"/>
                  <a:gd name="adj2" fmla="val -60700"/>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5" name="Rectangular Callout 5"/>
              <p:cNvSpPr/>
              <p:nvPr/>
            </p:nvSpPr>
            <p:spPr>
              <a:xfrm>
                <a:off x="2482334" y="2032524"/>
                <a:ext cx="1748949" cy="5502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US" sz="1500" dirty="0">
                    <a:solidFill>
                      <a:schemeClr val="tx1"/>
                    </a:solidFill>
                    <a:cs typeface="Times New Roman"/>
                  </a:rPr>
                  <a:t>Your Project Here</a:t>
                </a:r>
              </a:p>
            </p:txBody>
          </p:sp>
        </p:grpSp>
      </p:grpSp>
      <p:sp>
        <p:nvSpPr>
          <p:cNvPr id="22" name="5-Point Star 21"/>
          <p:cNvSpPr/>
          <p:nvPr/>
        </p:nvSpPr>
        <p:spPr>
          <a:xfrm>
            <a:off x="1235858" y="4838700"/>
            <a:ext cx="1031093" cy="9623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ABC28010-B867-EC23-F6A9-87632AF87B20}"/>
              </a:ext>
            </a:extLst>
          </p:cNvPr>
          <p:cNvSpPr txBox="1"/>
          <p:nvPr/>
        </p:nvSpPr>
        <p:spPr>
          <a:xfrm>
            <a:off x="8124825" y="1143001"/>
            <a:ext cx="3624309" cy="1021690"/>
          </a:xfrm>
          <a:custGeom>
            <a:avLst/>
            <a:gdLst>
              <a:gd name="connsiteX0" fmla="*/ 0 w 3624309"/>
              <a:gd name="connsiteY0" fmla="*/ 0 h 1021690"/>
              <a:gd name="connsiteX1" fmla="*/ 567808 w 3624309"/>
              <a:gd name="connsiteY1" fmla="*/ 0 h 1021690"/>
              <a:gd name="connsiteX2" fmla="*/ 1063131 w 3624309"/>
              <a:gd name="connsiteY2" fmla="*/ 0 h 1021690"/>
              <a:gd name="connsiteX3" fmla="*/ 1739668 w 3624309"/>
              <a:gd name="connsiteY3" fmla="*/ 0 h 1021690"/>
              <a:gd name="connsiteX4" fmla="*/ 2307477 w 3624309"/>
              <a:gd name="connsiteY4" fmla="*/ 0 h 1021690"/>
              <a:gd name="connsiteX5" fmla="*/ 2875285 w 3624309"/>
              <a:gd name="connsiteY5" fmla="*/ 0 h 1021690"/>
              <a:gd name="connsiteX6" fmla="*/ 3624309 w 3624309"/>
              <a:gd name="connsiteY6" fmla="*/ 0 h 1021690"/>
              <a:gd name="connsiteX7" fmla="*/ 3624309 w 3624309"/>
              <a:gd name="connsiteY7" fmla="*/ 490411 h 1021690"/>
              <a:gd name="connsiteX8" fmla="*/ 3624309 w 3624309"/>
              <a:gd name="connsiteY8" fmla="*/ 1021690 h 1021690"/>
              <a:gd name="connsiteX9" fmla="*/ 3092744 w 3624309"/>
              <a:gd name="connsiteY9" fmla="*/ 1021690 h 1021690"/>
              <a:gd name="connsiteX10" fmla="*/ 2488692 w 3624309"/>
              <a:gd name="connsiteY10" fmla="*/ 1021690 h 1021690"/>
              <a:gd name="connsiteX11" fmla="*/ 1884641 w 3624309"/>
              <a:gd name="connsiteY11" fmla="*/ 1021690 h 1021690"/>
              <a:gd name="connsiteX12" fmla="*/ 1316832 w 3624309"/>
              <a:gd name="connsiteY12" fmla="*/ 1021690 h 1021690"/>
              <a:gd name="connsiteX13" fmla="*/ 640295 w 3624309"/>
              <a:gd name="connsiteY13" fmla="*/ 1021690 h 1021690"/>
              <a:gd name="connsiteX14" fmla="*/ 0 w 3624309"/>
              <a:gd name="connsiteY14" fmla="*/ 1021690 h 1021690"/>
              <a:gd name="connsiteX15" fmla="*/ 0 w 3624309"/>
              <a:gd name="connsiteY15" fmla="*/ 531279 h 1021690"/>
              <a:gd name="connsiteX16" fmla="*/ 0 w 3624309"/>
              <a:gd name="connsiteY16" fmla="*/ 0 h 102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24309" h="1021690" extrusionOk="0">
                <a:moveTo>
                  <a:pt x="0" y="0"/>
                </a:moveTo>
                <a:cubicBezTo>
                  <a:pt x="267145" y="-15139"/>
                  <a:pt x="367616" y="21283"/>
                  <a:pt x="567808" y="0"/>
                </a:cubicBezTo>
                <a:cubicBezTo>
                  <a:pt x="768000" y="-21283"/>
                  <a:pt x="880247" y="-19758"/>
                  <a:pt x="1063131" y="0"/>
                </a:cubicBezTo>
                <a:cubicBezTo>
                  <a:pt x="1246015" y="19758"/>
                  <a:pt x="1579603" y="-3726"/>
                  <a:pt x="1739668" y="0"/>
                </a:cubicBezTo>
                <a:cubicBezTo>
                  <a:pt x="1899733" y="3726"/>
                  <a:pt x="2049870" y="-13387"/>
                  <a:pt x="2307477" y="0"/>
                </a:cubicBezTo>
                <a:cubicBezTo>
                  <a:pt x="2565084" y="13387"/>
                  <a:pt x="2760218" y="1543"/>
                  <a:pt x="2875285" y="0"/>
                </a:cubicBezTo>
                <a:cubicBezTo>
                  <a:pt x="2990352" y="-1543"/>
                  <a:pt x="3463974" y="32338"/>
                  <a:pt x="3624309" y="0"/>
                </a:cubicBezTo>
                <a:cubicBezTo>
                  <a:pt x="3617883" y="103755"/>
                  <a:pt x="3603635" y="253313"/>
                  <a:pt x="3624309" y="490411"/>
                </a:cubicBezTo>
                <a:cubicBezTo>
                  <a:pt x="3644983" y="727509"/>
                  <a:pt x="3605260" y="891624"/>
                  <a:pt x="3624309" y="1021690"/>
                </a:cubicBezTo>
                <a:cubicBezTo>
                  <a:pt x="3451242" y="1027882"/>
                  <a:pt x="3310013" y="1029960"/>
                  <a:pt x="3092744" y="1021690"/>
                </a:cubicBezTo>
                <a:cubicBezTo>
                  <a:pt x="2875476" y="1013420"/>
                  <a:pt x="2757696" y="1003587"/>
                  <a:pt x="2488692" y="1021690"/>
                </a:cubicBezTo>
                <a:cubicBezTo>
                  <a:pt x="2219688" y="1039793"/>
                  <a:pt x="2088405" y="1019621"/>
                  <a:pt x="1884641" y="1021690"/>
                </a:cubicBezTo>
                <a:cubicBezTo>
                  <a:pt x="1680877" y="1023759"/>
                  <a:pt x="1588521" y="1007689"/>
                  <a:pt x="1316832" y="1021690"/>
                </a:cubicBezTo>
                <a:cubicBezTo>
                  <a:pt x="1045143" y="1035691"/>
                  <a:pt x="839298" y="1050890"/>
                  <a:pt x="640295" y="1021690"/>
                </a:cubicBezTo>
                <a:cubicBezTo>
                  <a:pt x="441292" y="992490"/>
                  <a:pt x="150502" y="992677"/>
                  <a:pt x="0" y="1021690"/>
                </a:cubicBezTo>
                <a:cubicBezTo>
                  <a:pt x="16003" y="834801"/>
                  <a:pt x="18617" y="685133"/>
                  <a:pt x="0" y="531279"/>
                </a:cubicBezTo>
                <a:cubicBezTo>
                  <a:pt x="-18617" y="377425"/>
                  <a:pt x="1129" y="117249"/>
                  <a:pt x="0" y="0"/>
                </a:cubicBezTo>
                <a:close/>
              </a:path>
            </a:pathLst>
          </a:custGeom>
          <a:noFill/>
          <a:ln w="22225" cmpd="sng">
            <a:gradFill>
              <a:gsLst>
                <a:gs pos="0">
                  <a:srgbClr val="1A844B"/>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a:lnSpc>
                <a:spcPct val="114000"/>
              </a:lnSpc>
            </a:pPr>
            <a:r>
              <a:rPr lang="en-US" sz="1800" kern="1200" baseline="0" dirty="0">
                <a:solidFill>
                  <a:srgbClr val="1A844B"/>
                </a:solidFill>
                <a:latin typeface="Calibri" panose="020F0502020204030204" pitchFamily="34" charset="0"/>
                <a:ea typeface="+mn-ea"/>
                <a:cs typeface="+mn-cs"/>
              </a:rPr>
              <a:t>Projects are not required to have been done before – reach out if you want to discuss an idea not shown.</a:t>
            </a:r>
          </a:p>
        </p:txBody>
      </p:sp>
    </p:spTree>
    <p:extLst>
      <p:ext uri="{BB962C8B-B14F-4D97-AF65-F5344CB8AC3E}">
        <p14:creationId xmlns:p14="http://schemas.microsoft.com/office/powerpoint/2010/main" val="2386904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583CD-E3F2-D171-BC52-81F6E5B59E88}"/>
              </a:ext>
            </a:extLst>
          </p:cNvPr>
          <p:cNvSpPr>
            <a:spLocks noGrp="1"/>
          </p:cNvSpPr>
          <p:nvPr>
            <p:ph type="title"/>
          </p:nvPr>
        </p:nvSpPr>
        <p:spPr>
          <a:xfrm>
            <a:off x="518886" y="186938"/>
            <a:ext cx="10515600" cy="1325563"/>
          </a:xfrm>
        </p:spPr>
        <p:txBody>
          <a:bodyPr/>
          <a:lstStyle/>
          <a:p>
            <a:r>
              <a:rPr lang="en-US" dirty="0"/>
              <a:t>More Information</a:t>
            </a:r>
          </a:p>
        </p:txBody>
      </p:sp>
      <p:sp>
        <p:nvSpPr>
          <p:cNvPr id="4" name="Slide Number Placeholder 3">
            <a:extLst>
              <a:ext uri="{FF2B5EF4-FFF2-40B4-BE49-F238E27FC236}">
                <a16:creationId xmlns:a16="http://schemas.microsoft.com/office/drawing/2014/main" id="{1D4D2F0A-7C4A-3FA9-6D15-61781C320788}"/>
              </a:ext>
            </a:extLst>
          </p:cNvPr>
          <p:cNvSpPr>
            <a:spLocks noGrp="1"/>
          </p:cNvSpPr>
          <p:nvPr>
            <p:ph type="sldNum" sz="quarter" idx="12"/>
          </p:nvPr>
        </p:nvSpPr>
        <p:spPr/>
        <p:txBody>
          <a:bodyPr/>
          <a:lstStyle/>
          <a:p>
            <a:fld id="{BF891440-8A38-4B35-B518-E5BA39D3850D}" type="slidenum">
              <a:rPr lang="en-US" smtClean="0"/>
              <a:pPr/>
              <a:t>18</a:t>
            </a:fld>
            <a:endParaRPr lang="en-US" dirty="0"/>
          </a:p>
        </p:txBody>
      </p:sp>
      <p:pic>
        <p:nvPicPr>
          <p:cNvPr id="5" name="Picture 4" descr="Qr code&#10;&#10;Description automatically generated">
            <a:extLst>
              <a:ext uri="{FF2B5EF4-FFF2-40B4-BE49-F238E27FC236}">
                <a16:creationId xmlns:a16="http://schemas.microsoft.com/office/drawing/2014/main" id="{B9BA7BCC-3581-1ACA-9CCD-0464E4D07B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2898" y="2047978"/>
            <a:ext cx="1743102" cy="1743102"/>
          </a:xfrm>
          <a:prstGeom prst="rect">
            <a:avLst/>
          </a:prstGeom>
        </p:spPr>
      </p:pic>
      <p:sp>
        <p:nvSpPr>
          <p:cNvPr id="7" name="TextBox 6">
            <a:extLst>
              <a:ext uri="{FF2B5EF4-FFF2-40B4-BE49-F238E27FC236}">
                <a16:creationId xmlns:a16="http://schemas.microsoft.com/office/drawing/2014/main" id="{257CE525-6B63-E2BF-A1C7-129AFC246E57}"/>
              </a:ext>
            </a:extLst>
          </p:cNvPr>
          <p:cNvSpPr txBox="1"/>
          <p:nvPr/>
        </p:nvSpPr>
        <p:spPr>
          <a:xfrm>
            <a:off x="2699657" y="1355253"/>
            <a:ext cx="8654143" cy="646331"/>
          </a:xfrm>
          <a:prstGeom prst="rect">
            <a:avLst/>
          </a:prstGeom>
          <a:noFill/>
        </p:spPr>
        <p:txBody>
          <a:bodyPr wrap="square">
            <a:spAutoFit/>
          </a:bodyPr>
          <a:lstStyle/>
          <a:p>
            <a:r>
              <a:rPr lang="en-US" sz="1800" dirty="0">
                <a:solidFill>
                  <a:schemeClr val="tx2"/>
                </a:solidFill>
                <a:hlinkClick r:id="rId6">
                  <a:extLst>
                    <a:ext uri="{A12FA001-AC4F-418D-AE19-62706E023703}">
                      <ahyp:hlinkClr xmlns:ahyp="http://schemas.microsoft.com/office/drawing/2018/hyperlinkcolor" val="tx"/>
                    </a:ext>
                  </a:extLst>
                </a:hlinkClick>
              </a:rPr>
              <a:t>https://www.charlottenc.gov/Streets-and-Neighborhoods/Get-Involved/Neighborhood-Matching-Grants</a:t>
            </a:r>
            <a:r>
              <a:rPr lang="en-US" sz="1800" dirty="0">
                <a:solidFill>
                  <a:schemeClr val="tx2"/>
                </a:solidFill>
              </a:rPr>
              <a:t> </a:t>
            </a:r>
          </a:p>
        </p:txBody>
      </p:sp>
      <p:sp>
        <p:nvSpPr>
          <p:cNvPr id="8" name="TextBox 7">
            <a:extLst>
              <a:ext uri="{FF2B5EF4-FFF2-40B4-BE49-F238E27FC236}">
                <a16:creationId xmlns:a16="http://schemas.microsoft.com/office/drawing/2014/main" id="{D76A3036-3D1A-A54A-89E7-FCBEE3309BFE}"/>
              </a:ext>
            </a:extLst>
          </p:cNvPr>
          <p:cNvSpPr txBox="1"/>
          <p:nvPr/>
        </p:nvSpPr>
        <p:spPr>
          <a:xfrm>
            <a:off x="517213" y="1387710"/>
            <a:ext cx="1683657" cy="369332"/>
          </a:xfrm>
          <a:prstGeom prst="rect">
            <a:avLst/>
          </a:prstGeom>
          <a:noFill/>
        </p:spPr>
        <p:txBody>
          <a:bodyPr wrap="square" rtlCol="0">
            <a:spAutoFit/>
          </a:bodyPr>
          <a:lstStyle/>
          <a:p>
            <a:r>
              <a:rPr lang="en-US" dirty="0"/>
              <a:t>NMG Website</a:t>
            </a:r>
          </a:p>
        </p:txBody>
      </p:sp>
      <p:sp>
        <p:nvSpPr>
          <p:cNvPr id="9" name="TextBox 8">
            <a:extLst>
              <a:ext uri="{FF2B5EF4-FFF2-40B4-BE49-F238E27FC236}">
                <a16:creationId xmlns:a16="http://schemas.microsoft.com/office/drawing/2014/main" id="{3375A4E9-1890-2A50-A36D-89D2F1D3A96E}"/>
              </a:ext>
            </a:extLst>
          </p:cNvPr>
          <p:cNvSpPr txBox="1"/>
          <p:nvPr/>
        </p:nvSpPr>
        <p:spPr>
          <a:xfrm>
            <a:off x="517213" y="2583320"/>
            <a:ext cx="4049486" cy="923330"/>
          </a:xfrm>
          <a:prstGeom prst="rect">
            <a:avLst/>
          </a:prstGeom>
          <a:noFill/>
        </p:spPr>
        <p:txBody>
          <a:bodyPr wrap="square" rtlCol="0">
            <a:spAutoFit/>
          </a:bodyPr>
          <a:lstStyle/>
          <a:p>
            <a:r>
              <a:rPr lang="en-US" dirty="0"/>
              <a:t>Sign-In Sheets, Current Guidelines</a:t>
            </a:r>
            <a:br>
              <a:rPr lang="en-US" dirty="0"/>
            </a:br>
            <a:r>
              <a:rPr lang="en-US" dirty="0"/>
              <a:t>and Other Documents</a:t>
            </a:r>
            <a:br>
              <a:rPr lang="en-US" dirty="0"/>
            </a:br>
            <a:r>
              <a:rPr lang="en-US" dirty="0">
                <a:solidFill>
                  <a:schemeClr val="tx2"/>
                </a:solidFill>
              </a:rPr>
              <a:t>https://publicinput.com/nmgforms</a:t>
            </a:r>
          </a:p>
        </p:txBody>
      </p:sp>
      <p:sp>
        <p:nvSpPr>
          <p:cNvPr id="10" name="TextBox 9">
            <a:extLst>
              <a:ext uri="{FF2B5EF4-FFF2-40B4-BE49-F238E27FC236}">
                <a16:creationId xmlns:a16="http://schemas.microsoft.com/office/drawing/2014/main" id="{B05F2A49-1AFD-7109-7395-396FCC73928D}"/>
              </a:ext>
            </a:extLst>
          </p:cNvPr>
          <p:cNvSpPr txBox="1"/>
          <p:nvPr/>
        </p:nvSpPr>
        <p:spPr>
          <a:xfrm>
            <a:off x="517213" y="3955142"/>
            <a:ext cx="1248229" cy="369332"/>
          </a:xfrm>
          <a:prstGeom prst="rect">
            <a:avLst/>
          </a:prstGeom>
          <a:noFill/>
        </p:spPr>
        <p:txBody>
          <a:bodyPr wrap="square" rtlCol="0">
            <a:spAutoFit/>
          </a:bodyPr>
          <a:lstStyle/>
          <a:p>
            <a:r>
              <a:rPr lang="en-US" dirty="0"/>
              <a:t>Questions:</a:t>
            </a:r>
          </a:p>
        </p:txBody>
      </p:sp>
      <p:graphicFrame>
        <p:nvGraphicFramePr>
          <p:cNvPr id="11" name="Table 5">
            <a:extLst>
              <a:ext uri="{FF2B5EF4-FFF2-40B4-BE49-F238E27FC236}">
                <a16:creationId xmlns:a16="http://schemas.microsoft.com/office/drawing/2014/main" id="{54182E99-F0B0-2DE5-8C13-5E7D30166FD2}"/>
              </a:ext>
            </a:extLst>
          </p:cNvPr>
          <p:cNvGraphicFramePr>
            <a:graphicFrameLocks noGrp="1"/>
          </p:cNvGraphicFramePr>
          <p:nvPr>
            <p:extLst>
              <p:ext uri="{D42A27DB-BD31-4B8C-83A1-F6EECF244321}">
                <p14:modId xmlns:p14="http://schemas.microsoft.com/office/powerpoint/2010/main" val="252161555"/>
              </p:ext>
            </p:extLst>
          </p:nvPr>
        </p:nvGraphicFramePr>
        <p:xfrm>
          <a:off x="1964035" y="3955142"/>
          <a:ext cx="7625302" cy="2286000"/>
        </p:xfrm>
        <a:graphic>
          <a:graphicData uri="http://schemas.openxmlformats.org/drawingml/2006/table">
            <a:tbl>
              <a:tblPr firstRow="1" bandRow="1">
                <a:tableStyleId>{5C22544A-7EE6-4342-B048-85BDC9FD1C3A}</a:tableStyleId>
              </a:tblPr>
              <a:tblGrid>
                <a:gridCol w="3812651">
                  <a:extLst>
                    <a:ext uri="{9D8B030D-6E8A-4147-A177-3AD203B41FA5}">
                      <a16:colId xmlns:a16="http://schemas.microsoft.com/office/drawing/2014/main" val="2153025715"/>
                    </a:ext>
                  </a:extLst>
                </a:gridCol>
                <a:gridCol w="3812651">
                  <a:extLst>
                    <a:ext uri="{9D8B030D-6E8A-4147-A177-3AD203B41FA5}">
                      <a16:colId xmlns:a16="http://schemas.microsoft.com/office/drawing/2014/main" val="1388570174"/>
                    </a:ext>
                  </a:extLst>
                </a:gridCol>
              </a:tblGrid>
              <a:tr h="239005">
                <a:tc gridSpan="2">
                  <a:txBody>
                    <a:bodyPr/>
                    <a:lstStyle/>
                    <a:p>
                      <a:r>
                        <a:rPr lang="en-US" dirty="0"/>
                        <a:t> </a:t>
                      </a:r>
                    </a:p>
                  </a:txBody>
                  <a:tcPr/>
                </a:tc>
                <a:tc hMerge="1">
                  <a:txBody>
                    <a:bodyPr/>
                    <a:lstStyle/>
                    <a:p>
                      <a:endParaRPr lang="en-US" dirty="0"/>
                    </a:p>
                  </a:txBody>
                  <a:tcPr/>
                </a:tc>
                <a:extLst>
                  <a:ext uri="{0D108BD9-81ED-4DB2-BD59-A6C34878D82A}">
                    <a16:rowId xmlns:a16="http://schemas.microsoft.com/office/drawing/2014/main" val="3316981703"/>
                  </a:ext>
                </a:extLst>
              </a:tr>
              <a:tr h="412529">
                <a:tc>
                  <a:txBody>
                    <a:bodyPr/>
                    <a:lstStyle/>
                    <a:p>
                      <a:r>
                        <a:rPr lang="en-US" b="1" dirty="0">
                          <a:solidFill>
                            <a:schemeClr val="tx1"/>
                          </a:solidFill>
                        </a:rPr>
                        <a:t>Jackie Clare</a:t>
                      </a:r>
                    </a:p>
                    <a:p>
                      <a:r>
                        <a:rPr lang="en-US" dirty="0">
                          <a:solidFill>
                            <a:schemeClr val="tx1"/>
                          </a:solidFill>
                        </a:rPr>
                        <a:t>Community Grants Program Manager</a:t>
                      </a:r>
                    </a:p>
                  </a:txBody>
                  <a:tcPr/>
                </a:tc>
                <a:tc>
                  <a:txBody>
                    <a:bodyPr/>
                    <a:lstStyle/>
                    <a:p>
                      <a:r>
                        <a:rPr lang="en-US" b="1" dirty="0">
                          <a:solidFill>
                            <a:schemeClr val="tx1"/>
                          </a:solidFill>
                        </a:rPr>
                        <a:t>Maddi </a:t>
                      </a:r>
                      <a:r>
                        <a:rPr lang="en-US" b="1">
                          <a:solidFill>
                            <a:schemeClr val="tx1"/>
                          </a:solidFill>
                        </a:rPr>
                        <a:t>Meade Watson</a:t>
                      </a:r>
                      <a:endParaRPr lang="en-US" b="1" dirty="0">
                        <a:solidFill>
                          <a:schemeClr val="tx1"/>
                        </a:solidFill>
                      </a:endParaRPr>
                    </a:p>
                    <a:p>
                      <a:r>
                        <a:rPr lang="en-US" sz="1800" kern="1200" dirty="0">
                          <a:solidFill>
                            <a:schemeClr val="dk1"/>
                          </a:solidFill>
                          <a:effectLst/>
                          <a:latin typeface="+mn-lt"/>
                          <a:ea typeface="+mn-ea"/>
                          <a:cs typeface="+mn-cs"/>
                        </a:rPr>
                        <a:t>Neighborhood Programs Support Specialist</a:t>
                      </a:r>
                      <a:endParaRPr lang="en-US" dirty="0">
                        <a:solidFill>
                          <a:schemeClr val="tx1"/>
                        </a:solidFill>
                      </a:endParaRPr>
                    </a:p>
                  </a:txBody>
                  <a:tcPr/>
                </a:tc>
                <a:extLst>
                  <a:ext uri="{0D108BD9-81ED-4DB2-BD59-A6C34878D82A}">
                    <a16:rowId xmlns:a16="http://schemas.microsoft.com/office/drawing/2014/main" val="1634942538"/>
                  </a:ext>
                </a:extLst>
              </a:tr>
              <a:tr h="448829">
                <a:tc>
                  <a:txBody>
                    <a:bodyPr/>
                    <a:lstStyle/>
                    <a:p>
                      <a:r>
                        <a:rPr lang="en-US" dirty="0">
                          <a:solidFill>
                            <a:schemeClr val="tx1"/>
                          </a:solidFill>
                        </a:rPr>
                        <a:t>jackie.clare@charlottenc.gov</a:t>
                      </a:r>
                      <a:br>
                        <a:rPr lang="en-US" dirty="0">
                          <a:solidFill>
                            <a:schemeClr val="tx1"/>
                          </a:solidFill>
                        </a:rPr>
                      </a:br>
                      <a:r>
                        <a:rPr lang="en-US" dirty="0">
                          <a:solidFill>
                            <a:schemeClr val="tx1"/>
                          </a:solidFill>
                        </a:rPr>
                        <a:t>980-214-3540</a:t>
                      </a:r>
                    </a:p>
                  </a:txBody>
                  <a:tcPr/>
                </a:tc>
                <a:tc>
                  <a:txBody>
                    <a:bodyPr/>
                    <a:lstStyle/>
                    <a:p>
                      <a:r>
                        <a:rPr lang="en-US" dirty="0">
                          <a:solidFill>
                            <a:schemeClr val="tx1"/>
                          </a:solidFill>
                        </a:rPr>
                        <a:t>madison.meade@charlottenc.gov</a:t>
                      </a:r>
                    </a:p>
                    <a:p>
                      <a:r>
                        <a:rPr lang="en-US" dirty="0">
                          <a:solidFill>
                            <a:schemeClr val="tx1"/>
                          </a:solidFill>
                        </a:rPr>
                        <a:t>980-416-7035</a:t>
                      </a:r>
                    </a:p>
                  </a:txBody>
                  <a:tcPr/>
                </a:tc>
                <a:extLst>
                  <a:ext uri="{0D108BD9-81ED-4DB2-BD59-A6C34878D82A}">
                    <a16:rowId xmlns:a16="http://schemas.microsoft.com/office/drawing/2014/main" val="1748709622"/>
                  </a:ext>
                </a:extLst>
              </a:tr>
              <a:tr h="235731">
                <a:tc gridSpan="2">
                  <a:txBody>
                    <a:bodyPr/>
                    <a:lstStyle/>
                    <a:p>
                      <a:endParaRPr lang="en-US" sz="1800" b="1" kern="1200" dirty="0">
                        <a:solidFill>
                          <a:schemeClr val="lt1"/>
                        </a:solidFill>
                        <a:latin typeface="+mn-lt"/>
                        <a:ea typeface="+mn-ea"/>
                        <a:cs typeface="+mn-cs"/>
                      </a:endParaRPr>
                    </a:p>
                  </a:txBody>
                  <a:tcPr>
                    <a:solidFill>
                      <a:schemeClr val="tx2"/>
                    </a:solidFill>
                  </a:tcPr>
                </a:tc>
                <a:tc hMerge="1">
                  <a:txBody>
                    <a:bodyPr/>
                    <a:lstStyle/>
                    <a:p>
                      <a:endParaRPr lang="en-US" dirty="0">
                        <a:solidFill>
                          <a:schemeClr val="tx1"/>
                        </a:solidFill>
                      </a:endParaRPr>
                    </a:p>
                  </a:txBody>
                  <a:tcPr/>
                </a:tc>
                <a:extLst>
                  <a:ext uri="{0D108BD9-81ED-4DB2-BD59-A6C34878D82A}">
                    <a16:rowId xmlns:a16="http://schemas.microsoft.com/office/drawing/2014/main" val="1795089590"/>
                  </a:ext>
                </a:extLst>
              </a:tr>
            </a:tbl>
          </a:graphicData>
        </a:graphic>
      </p:graphicFrame>
      <p:pic>
        <p:nvPicPr>
          <p:cNvPr id="12" name="Audio 11">
            <a:hlinkClick r:id="" action="ppaction://media"/>
            <a:extLst>
              <a:ext uri="{FF2B5EF4-FFF2-40B4-BE49-F238E27FC236}">
                <a16:creationId xmlns:a16="http://schemas.microsoft.com/office/drawing/2014/main" id="{2E2098C1-BFEE-730C-89DE-9BEC352C8F1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49085131"/>
      </p:ext>
    </p:extLst>
  </p:cSld>
  <p:clrMapOvr>
    <a:masterClrMapping/>
  </p:clrMapOvr>
  <mc:AlternateContent xmlns:mc="http://schemas.openxmlformats.org/markup-compatibility/2006" xmlns:p14="http://schemas.microsoft.com/office/powerpoint/2010/main">
    <mc:Choice Requires="p14">
      <p:transition spd="slow" p14:dur="2000" advTm="12730"/>
    </mc:Choice>
    <mc:Fallback xmlns="">
      <p:transition spd="slow" advTm="1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41ACB-C53E-EFC6-89DB-D669726CABAC}"/>
              </a:ext>
            </a:extLst>
          </p:cNvPr>
          <p:cNvSpPr>
            <a:spLocks noGrp="1"/>
          </p:cNvSpPr>
          <p:nvPr>
            <p:ph type="sldNum" sz="quarter" idx="12"/>
          </p:nvPr>
        </p:nvSpPr>
        <p:spPr/>
        <p:txBody>
          <a:bodyPr/>
          <a:lstStyle/>
          <a:p>
            <a:fld id="{BF891440-8A38-4B35-B518-E5BA39D3850D}" type="slidenum">
              <a:rPr lang="en-US" smtClean="0"/>
              <a:pPr/>
              <a:t>2</a:t>
            </a:fld>
            <a:endParaRPr lang="en-US" dirty="0"/>
          </a:p>
        </p:txBody>
      </p:sp>
      <p:pic>
        <p:nvPicPr>
          <p:cNvPr id="11" name="Picture 10">
            <a:extLst>
              <a:ext uri="{FF2B5EF4-FFF2-40B4-BE49-F238E27FC236}">
                <a16:creationId xmlns:a16="http://schemas.microsoft.com/office/drawing/2014/main" id="{41F3FD08-C2AB-F4A2-5ECE-CFB85F1AACFA}"/>
              </a:ext>
            </a:extLst>
          </p:cNvPr>
          <p:cNvPicPr>
            <a:picLocks noChangeAspect="1"/>
          </p:cNvPicPr>
          <p:nvPr/>
        </p:nvPicPr>
        <p:blipFill>
          <a:blip r:embed="rId5"/>
          <a:stretch>
            <a:fillRect/>
          </a:stretch>
        </p:blipFill>
        <p:spPr>
          <a:xfrm>
            <a:off x="391727" y="1091106"/>
            <a:ext cx="6299200" cy="4223238"/>
          </a:xfrm>
          <a:prstGeom prst="rect">
            <a:avLst/>
          </a:prstGeom>
        </p:spPr>
      </p:pic>
      <p:pic>
        <p:nvPicPr>
          <p:cNvPr id="13" name="Picture 12">
            <a:extLst>
              <a:ext uri="{FF2B5EF4-FFF2-40B4-BE49-F238E27FC236}">
                <a16:creationId xmlns:a16="http://schemas.microsoft.com/office/drawing/2014/main" id="{533D877F-ED3B-2F9F-0047-D4262CD39266}"/>
              </a:ext>
            </a:extLst>
          </p:cNvPr>
          <p:cNvPicPr>
            <a:picLocks noChangeAspect="1"/>
          </p:cNvPicPr>
          <p:nvPr/>
        </p:nvPicPr>
        <p:blipFill>
          <a:blip r:embed="rId6"/>
          <a:stretch>
            <a:fillRect/>
          </a:stretch>
        </p:blipFill>
        <p:spPr>
          <a:xfrm>
            <a:off x="7003659" y="964463"/>
            <a:ext cx="4616841" cy="4349881"/>
          </a:xfrm>
          <a:prstGeom prst="rect">
            <a:avLst/>
          </a:prstGeom>
        </p:spPr>
      </p:pic>
      <p:pic>
        <p:nvPicPr>
          <p:cNvPr id="19" name="Audio 18">
            <a:hlinkClick r:id="" action="ppaction://media"/>
            <a:extLst>
              <a:ext uri="{FF2B5EF4-FFF2-40B4-BE49-F238E27FC236}">
                <a16:creationId xmlns:a16="http://schemas.microsoft.com/office/drawing/2014/main" id="{38617BD1-C39E-575C-0D4B-26E25230F84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79016969"/>
      </p:ext>
    </p:extLst>
  </p:cSld>
  <p:clrMapOvr>
    <a:masterClrMapping/>
  </p:clrMapOvr>
  <mc:AlternateContent xmlns:mc="http://schemas.openxmlformats.org/markup-compatibility/2006" xmlns:p14="http://schemas.microsoft.com/office/powerpoint/2010/main">
    <mc:Choice Requires="p14">
      <p:transition spd="slow" p14:dur="2000" advTm="197342"/>
    </mc:Choice>
    <mc:Fallback xmlns="">
      <p:transition spd="slow" advTm="197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41ACB-C53E-EFC6-89DB-D669726CABAC}"/>
              </a:ext>
            </a:extLst>
          </p:cNvPr>
          <p:cNvSpPr>
            <a:spLocks noGrp="1"/>
          </p:cNvSpPr>
          <p:nvPr>
            <p:ph type="sldNum" sz="quarter" idx="12"/>
          </p:nvPr>
        </p:nvSpPr>
        <p:spPr/>
        <p:txBody>
          <a:bodyPr/>
          <a:lstStyle/>
          <a:p>
            <a:fld id="{BF891440-8A38-4B35-B518-E5BA39D3850D}" type="slidenum">
              <a:rPr lang="en-US" smtClean="0"/>
              <a:pPr/>
              <a:t>3</a:t>
            </a:fld>
            <a:endParaRPr lang="en-US" dirty="0"/>
          </a:p>
        </p:txBody>
      </p:sp>
      <p:pic>
        <p:nvPicPr>
          <p:cNvPr id="13" name="Picture 12">
            <a:extLst>
              <a:ext uri="{FF2B5EF4-FFF2-40B4-BE49-F238E27FC236}">
                <a16:creationId xmlns:a16="http://schemas.microsoft.com/office/drawing/2014/main" id="{533D877F-ED3B-2F9F-0047-D4262CD39266}"/>
              </a:ext>
            </a:extLst>
          </p:cNvPr>
          <p:cNvPicPr>
            <a:picLocks noChangeAspect="1"/>
          </p:cNvPicPr>
          <p:nvPr/>
        </p:nvPicPr>
        <p:blipFill>
          <a:blip r:embed="rId5"/>
          <a:stretch>
            <a:fillRect/>
          </a:stretch>
        </p:blipFill>
        <p:spPr>
          <a:xfrm>
            <a:off x="7003659" y="964463"/>
            <a:ext cx="4616841" cy="4349881"/>
          </a:xfrm>
          <a:prstGeom prst="rect">
            <a:avLst/>
          </a:prstGeom>
        </p:spPr>
      </p:pic>
      <p:pic>
        <p:nvPicPr>
          <p:cNvPr id="4" name="Picture 3">
            <a:extLst>
              <a:ext uri="{FF2B5EF4-FFF2-40B4-BE49-F238E27FC236}">
                <a16:creationId xmlns:a16="http://schemas.microsoft.com/office/drawing/2014/main" id="{80A25E09-7D85-FB49-8BED-577673F880FE}"/>
              </a:ext>
            </a:extLst>
          </p:cNvPr>
          <p:cNvPicPr>
            <a:picLocks noChangeAspect="1"/>
          </p:cNvPicPr>
          <p:nvPr/>
        </p:nvPicPr>
        <p:blipFill>
          <a:blip r:embed="rId6"/>
          <a:stretch>
            <a:fillRect/>
          </a:stretch>
        </p:blipFill>
        <p:spPr>
          <a:xfrm>
            <a:off x="818243" y="0"/>
            <a:ext cx="5277757" cy="6363372"/>
          </a:xfrm>
          <a:prstGeom prst="rect">
            <a:avLst/>
          </a:prstGeom>
        </p:spPr>
      </p:pic>
      <p:pic>
        <p:nvPicPr>
          <p:cNvPr id="6" name="Audio 5">
            <a:hlinkClick r:id="" action="ppaction://media"/>
            <a:extLst>
              <a:ext uri="{FF2B5EF4-FFF2-40B4-BE49-F238E27FC236}">
                <a16:creationId xmlns:a16="http://schemas.microsoft.com/office/drawing/2014/main" id="{B71CEA91-D310-2C92-2FF8-14CD5A8EBDD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963731"/>
      </p:ext>
    </p:extLst>
  </p:cSld>
  <p:clrMapOvr>
    <a:masterClrMapping/>
  </p:clrMapOvr>
  <mc:AlternateContent xmlns:mc="http://schemas.openxmlformats.org/markup-compatibility/2006" xmlns:p14="http://schemas.microsoft.com/office/powerpoint/2010/main">
    <mc:Choice Requires="p14">
      <p:transition spd="slow" p14:dur="2000" advTm="36118"/>
    </mc:Choice>
    <mc:Fallback xmlns="">
      <p:transition spd="slow" advTm="36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934" y="691999"/>
            <a:ext cx="4423100" cy="5575452"/>
          </a:xfrm>
          <a:prstGeom prst="rect">
            <a:avLst/>
          </a:prstGeom>
          <a:effectLst>
            <a:outerShdw blurRad="63500" sx="102000" sy="102000" algn="ctr" rotWithShape="0">
              <a:prstClr val="black">
                <a:alpha val="40000"/>
              </a:prstClr>
            </a:outerShdw>
          </a:effectLst>
        </p:spPr>
      </p:pic>
      <p:sp>
        <p:nvSpPr>
          <p:cNvPr id="4" name="Rectangle 3"/>
          <p:cNvSpPr/>
          <p:nvPr/>
        </p:nvSpPr>
        <p:spPr>
          <a:xfrm>
            <a:off x="5983707" y="1392793"/>
            <a:ext cx="4361447" cy="1785104"/>
          </a:xfrm>
          <a:prstGeom prst="rect">
            <a:avLst/>
          </a:prstGeom>
        </p:spPr>
        <p:txBody>
          <a:bodyPr wrap="square">
            <a:spAutoFit/>
          </a:bodyPr>
          <a:lstStyle/>
          <a:p>
            <a:pPr marL="342900" indent="-342900">
              <a:buFont typeface="Courier New" panose="02070309020205020404" pitchFamily="49" charset="0"/>
              <a:buChar char="o"/>
            </a:pPr>
            <a:r>
              <a:rPr lang="en-US" sz="2000" dirty="0">
                <a:latin typeface="Calibri" panose="020F0502020204030204" pitchFamily="34" charset="0"/>
              </a:rPr>
              <a:t>Optional format for documenting In-Kind and/or Cash Contributions</a:t>
            </a:r>
          </a:p>
          <a:p>
            <a:pPr marL="342900" indent="-342900">
              <a:buFont typeface="Courier New" panose="02070309020205020404" pitchFamily="49" charset="0"/>
              <a:buChar char="o"/>
            </a:pPr>
            <a:endParaRPr lang="en-US" sz="500" dirty="0">
              <a:latin typeface="Calibri" panose="020F0502020204030204" pitchFamily="34" charset="0"/>
            </a:endParaRPr>
          </a:p>
          <a:p>
            <a:pPr marL="342900" indent="-342900">
              <a:buFont typeface="Courier New" panose="02070309020205020404" pitchFamily="49" charset="0"/>
              <a:buChar char="o"/>
            </a:pPr>
            <a:r>
              <a:rPr lang="en-US" sz="2000" dirty="0">
                <a:latin typeface="Calibri" panose="020F0502020204030204" pitchFamily="34" charset="0"/>
              </a:rPr>
              <a:t>Standard letter is also sufficient</a:t>
            </a:r>
          </a:p>
          <a:p>
            <a:pPr marL="342900" indent="-342900">
              <a:buFont typeface="Courier New" panose="02070309020205020404" pitchFamily="49" charset="0"/>
              <a:buChar char="o"/>
            </a:pPr>
            <a:endParaRPr lang="en-US" sz="500" dirty="0">
              <a:latin typeface="Calibri" panose="020F0502020204030204" pitchFamily="34" charset="0"/>
            </a:endParaRPr>
          </a:p>
          <a:p>
            <a:pPr marL="342900" indent="-342900">
              <a:buFont typeface="Courier New" panose="02070309020205020404" pitchFamily="49" charset="0"/>
              <a:buChar char="o"/>
            </a:pPr>
            <a:r>
              <a:rPr lang="en-US" sz="2000" b="1" dirty="0">
                <a:latin typeface="Calibri" panose="020F0502020204030204" pitchFamily="34" charset="0"/>
              </a:rPr>
              <a:t>All NMG Forms available at </a:t>
            </a:r>
            <a:r>
              <a:rPr lang="en-US" sz="2000" dirty="0">
                <a:solidFill>
                  <a:schemeClr val="accent3">
                    <a:lumMod val="60000"/>
                    <a:lumOff val="40000"/>
                  </a:schemeClr>
                </a:solidFill>
                <a:latin typeface="Calibri" panose="020F0502020204030204" pitchFamily="34" charset="0"/>
                <a:hlinkClick r:id="rId6">
                  <a:extLst>
                    <a:ext uri="{A12FA001-AC4F-418D-AE19-62706E023703}">
                      <ahyp:hlinkClr xmlns:ahyp="http://schemas.microsoft.com/office/drawing/2018/hyperlinkcolor" val="tx"/>
                    </a:ext>
                  </a:extLst>
                </a:hlinkClick>
              </a:rPr>
              <a:t>https://publicinput.com/nmgforms</a:t>
            </a:r>
            <a:r>
              <a:rPr lang="en-US" sz="2000" dirty="0">
                <a:solidFill>
                  <a:schemeClr val="accent3">
                    <a:lumMod val="60000"/>
                    <a:lumOff val="40000"/>
                  </a:schemeClr>
                </a:solidFill>
                <a:latin typeface="Calibri" panose="020F0502020204030204" pitchFamily="34" charset="0"/>
              </a:rPr>
              <a:t> </a:t>
            </a:r>
          </a:p>
        </p:txBody>
      </p:sp>
      <p:sp>
        <p:nvSpPr>
          <p:cNvPr id="6" name="Rectangle 2"/>
          <p:cNvSpPr txBox="1">
            <a:spLocks noChangeArrowheads="1"/>
          </p:cNvSpPr>
          <p:nvPr/>
        </p:nvSpPr>
        <p:spPr>
          <a:xfrm>
            <a:off x="3009488" y="152401"/>
            <a:ext cx="7125113"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b="1" dirty="0">
                <a:latin typeface="Arial Narrow" panose="020B0606020202030204" pitchFamily="34" charset="0"/>
              </a:rPr>
              <a:t>Contribution Template</a:t>
            </a:r>
          </a:p>
        </p:txBody>
      </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934200" y="4264914"/>
            <a:ext cx="3262498" cy="204862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382754" y="6267451"/>
            <a:ext cx="4361447" cy="276999"/>
          </a:xfrm>
          <a:prstGeom prst="rect">
            <a:avLst/>
          </a:prstGeom>
          <a:noFill/>
        </p:spPr>
        <p:txBody>
          <a:bodyPr wrap="square" rtlCol="0">
            <a:spAutoFit/>
          </a:bodyPr>
          <a:lstStyle/>
          <a:p>
            <a:pPr algn="ctr"/>
            <a:r>
              <a:rPr lang="en-US" sz="1200" i="1" dirty="0">
                <a:latin typeface="Calibri" panose="020F0502020204030204" pitchFamily="34" charset="0"/>
              </a:rPr>
              <a:t>Pine Valley Community Organization, Playground </a:t>
            </a:r>
          </a:p>
        </p:txBody>
      </p:sp>
      <p:pic>
        <p:nvPicPr>
          <p:cNvPr id="9" name="Audio 8">
            <a:hlinkClick r:id="" action="ppaction://media"/>
            <a:extLst>
              <a:ext uri="{FF2B5EF4-FFF2-40B4-BE49-F238E27FC236}">
                <a16:creationId xmlns:a16="http://schemas.microsoft.com/office/drawing/2014/main" id="{A6E3E555-B2FD-57CA-FDB9-EA6BDBEC959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210691"/>
      </p:ext>
    </p:extLst>
  </p:cSld>
  <p:clrMapOvr>
    <a:masterClrMapping/>
  </p:clrMapOvr>
  <mc:AlternateContent xmlns:mc="http://schemas.openxmlformats.org/markup-compatibility/2006" xmlns:p14="http://schemas.microsoft.com/office/powerpoint/2010/main">
    <mc:Choice Requires="p14">
      <p:transition spd="slow" p14:dur="2000" advTm="28569"/>
    </mc:Choice>
    <mc:Fallback xmlns="">
      <p:transition spd="slow" advTm="28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009488" y="152401"/>
            <a:ext cx="7125113"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b="1" dirty="0">
                <a:latin typeface="Arial Narrow" panose="020B0606020202030204" pitchFamily="34" charset="0"/>
              </a:rPr>
              <a:t>Budget Worksheet</a:t>
            </a:r>
          </a:p>
        </p:txBody>
      </p:sp>
      <p:sp>
        <p:nvSpPr>
          <p:cNvPr id="5" name="TextBox 4"/>
          <p:cNvSpPr txBox="1"/>
          <p:nvPr/>
        </p:nvSpPr>
        <p:spPr>
          <a:xfrm>
            <a:off x="2556242" y="6477001"/>
            <a:ext cx="2549159" cy="307777"/>
          </a:xfrm>
          <a:prstGeom prst="rect">
            <a:avLst/>
          </a:prstGeom>
          <a:noFill/>
        </p:spPr>
        <p:txBody>
          <a:bodyPr wrap="none" rtlCol="0">
            <a:spAutoFit/>
          </a:bodyPr>
          <a:lstStyle/>
          <a:p>
            <a:r>
              <a:rPr lang="en-US" sz="1400" dirty="0">
                <a:latin typeface="Calibri" panose="020F0502020204030204" pitchFamily="34" charset="0"/>
              </a:rPr>
              <a:t>Tab 1 – Grant Budget Worksheet</a:t>
            </a:r>
          </a:p>
        </p:txBody>
      </p:sp>
      <p:sp>
        <p:nvSpPr>
          <p:cNvPr id="11" name="TextBox 10"/>
          <p:cNvSpPr txBox="1"/>
          <p:nvPr/>
        </p:nvSpPr>
        <p:spPr>
          <a:xfrm>
            <a:off x="7069236" y="6477001"/>
            <a:ext cx="2760564" cy="307777"/>
          </a:xfrm>
          <a:prstGeom prst="rect">
            <a:avLst/>
          </a:prstGeom>
          <a:noFill/>
        </p:spPr>
        <p:txBody>
          <a:bodyPr wrap="none" rtlCol="0">
            <a:spAutoFit/>
          </a:bodyPr>
          <a:lstStyle/>
          <a:p>
            <a:r>
              <a:rPr lang="en-US" sz="1400" dirty="0">
                <a:latin typeface="Calibri" panose="020F0502020204030204" pitchFamily="34" charset="0"/>
              </a:rPr>
              <a:t>Tab 2 – Volunteer Hour Worksheet</a:t>
            </a:r>
          </a:p>
        </p:txBody>
      </p:sp>
      <p:pic>
        <p:nvPicPr>
          <p:cNvPr id="2" name="Picture 1">
            <a:extLst>
              <a:ext uri="{FF2B5EF4-FFF2-40B4-BE49-F238E27FC236}">
                <a16:creationId xmlns:a16="http://schemas.microsoft.com/office/drawing/2014/main" id="{4E4DA458-2664-4307-94B2-4697FCC75EFE}"/>
              </a:ext>
            </a:extLst>
          </p:cNvPr>
          <p:cNvPicPr>
            <a:picLocks noChangeAspect="1"/>
          </p:cNvPicPr>
          <p:nvPr/>
        </p:nvPicPr>
        <p:blipFill>
          <a:blip r:embed="rId5"/>
          <a:stretch>
            <a:fillRect/>
          </a:stretch>
        </p:blipFill>
        <p:spPr>
          <a:xfrm>
            <a:off x="1676400" y="1153075"/>
            <a:ext cx="4546366" cy="5105400"/>
          </a:xfrm>
          <a:prstGeom prst="rect">
            <a:avLst/>
          </a:prstGeom>
        </p:spPr>
      </p:pic>
      <p:pic>
        <p:nvPicPr>
          <p:cNvPr id="7" name="Picture 6">
            <a:extLst>
              <a:ext uri="{FF2B5EF4-FFF2-40B4-BE49-F238E27FC236}">
                <a16:creationId xmlns:a16="http://schemas.microsoft.com/office/drawing/2014/main" id="{00F27C65-456F-48C6-9B16-0F4381007609}"/>
              </a:ext>
            </a:extLst>
          </p:cNvPr>
          <p:cNvPicPr>
            <a:picLocks noChangeAspect="1"/>
          </p:cNvPicPr>
          <p:nvPr/>
        </p:nvPicPr>
        <p:blipFill>
          <a:blip r:embed="rId6"/>
          <a:stretch>
            <a:fillRect/>
          </a:stretch>
        </p:blipFill>
        <p:spPr>
          <a:xfrm>
            <a:off x="6403932" y="1153075"/>
            <a:ext cx="4091172" cy="5105400"/>
          </a:xfrm>
          <a:prstGeom prst="rect">
            <a:avLst/>
          </a:prstGeom>
        </p:spPr>
      </p:pic>
      <p:pic>
        <p:nvPicPr>
          <p:cNvPr id="8" name="Audio 7">
            <a:hlinkClick r:id="" action="ppaction://media"/>
            <a:extLst>
              <a:ext uri="{FF2B5EF4-FFF2-40B4-BE49-F238E27FC236}">
                <a16:creationId xmlns:a16="http://schemas.microsoft.com/office/drawing/2014/main" id="{E27CFDF3-2DCD-594C-BCE1-759C1B4E28D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6247907"/>
      </p:ext>
    </p:extLst>
  </p:cSld>
  <p:clrMapOvr>
    <a:masterClrMapping/>
  </p:clrMapOvr>
  <mc:AlternateContent xmlns:mc="http://schemas.openxmlformats.org/markup-compatibility/2006" xmlns:p14="http://schemas.microsoft.com/office/powerpoint/2010/main">
    <mc:Choice Requires="p14">
      <p:transition spd="slow" p14:dur="2000" advTm="87550"/>
    </mc:Choice>
    <mc:Fallback xmlns="">
      <p:transition spd="slow" advTm="87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1D367-EB54-4E32-B3FB-8A1192EC2251}"/>
              </a:ext>
            </a:extLst>
          </p:cNvPr>
          <p:cNvSpPr>
            <a:spLocks noGrp="1"/>
          </p:cNvSpPr>
          <p:nvPr>
            <p:ph type="title"/>
          </p:nvPr>
        </p:nvSpPr>
        <p:spPr>
          <a:xfrm>
            <a:off x="838200" y="365126"/>
            <a:ext cx="10515600" cy="714738"/>
          </a:xfrm>
        </p:spPr>
        <p:txBody>
          <a:bodyPr>
            <a:normAutofit/>
          </a:bodyPr>
          <a:lstStyle/>
          <a:p>
            <a:r>
              <a:rPr lang="en-US" sz="3000" dirty="0"/>
              <a:t>What’s Next if your Project is Approved?</a:t>
            </a:r>
          </a:p>
        </p:txBody>
      </p:sp>
      <p:sp>
        <p:nvSpPr>
          <p:cNvPr id="4" name="Text Placeholder 3">
            <a:extLst>
              <a:ext uri="{FF2B5EF4-FFF2-40B4-BE49-F238E27FC236}">
                <a16:creationId xmlns:a16="http://schemas.microsoft.com/office/drawing/2014/main" id="{3610AF44-A10E-43AD-9D34-E253E6111E29}"/>
              </a:ext>
            </a:extLst>
          </p:cNvPr>
          <p:cNvSpPr>
            <a:spLocks noGrp="1"/>
          </p:cNvSpPr>
          <p:nvPr>
            <p:ph idx="1"/>
          </p:nvPr>
        </p:nvSpPr>
        <p:spPr>
          <a:xfrm>
            <a:off x="838199" y="1216025"/>
            <a:ext cx="9568543" cy="4140200"/>
          </a:xfrm>
        </p:spPr>
        <p:txBody>
          <a:bodyPr>
            <a:normAutofit lnSpcReduction="10000"/>
          </a:bodyPr>
          <a:lstStyle/>
          <a:p>
            <a:pPr>
              <a:buSzPct val="80000"/>
            </a:pPr>
            <a:r>
              <a:rPr lang="en-US" sz="2400" b="0" dirty="0">
                <a:solidFill>
                  <a:schemeClr val="tx1"/>
                </a:solidFill>
                <a:latin typeface="Calibri" panose="020F0502020204030204" pitchFamily="34" charset="0"/>
              </a:rPr>
              <a:t>Complete Vendor Registration in City’s system</a:t>
            </a:r>
          </a:p>
          <a:p>
            <a:pPr>
              <a:buSzPct val="80000"/>
            </a:pPr>
            <a:r>
              <a:rPr lang="en-US" sz="2400" b="0" dirty="0">
                <a:solidFill>
                  <a:schemeClr val="tx1"/>
                </a:solidFill>
                <a:latin typeface="Calibri" panose="020F0502020204030204" pitchFamily="34" charset="0"/>
              </a:rPr>
              <a:t>Begin volunteer engagement activities</a:t>
            </a:r>
          </a:p>
          <a:p>
            <a:pPr>
              <a:buSzPct val="80000"/>
            </a:pPr>
            <a:r>
              <a:rPr lang="en-US" sz="2400" b="0" dirty="0">
                <a:solidFill>
                  <a:schemeClr val="tx1"/>
                </a:solidFill>
                <a:latin typeface="Calibri" panose="020F0502020204030204" pitchFamily="34" charset="0"/>
              </a:rPr>
              <a:t>Attend contract signing &amp; grant orientation</a:t>
            </a:r>
            <a:br>
              <a:rPr lang="en-US" sz="2400" b="0" dirty="0">
                <a:solidFill>
                  <a:schemeClr val="tx1"/>
                </a:solidFill>
                <a:latin typeface="Calibri" panose="020F0502020204030204" pitchFamily="34" charset="0"/>
              </a:rPr>
            </a:br>
            <a:endParaRPr lang="en-US" sz="2400" b="0" dirty="0">
              <a:solidFill>
                <a:schemeClr val="tx1"/>
              </a:solidFill>
              <a:latin typeface="Calibri" panose="020F0502020204030204" pitchFamily="34" charset="0"/>
            </a:endParaRPr>
          </a:p>
          <a:p>
            <a:pPr marL="0" indent="0">
              <a:buSzPct val="80000"/>
              <a:buNone/>
            </a:pPr>
            <a:r>
              <a:rPr lang="en-US" sz="2400" dirty="0">
                <a:solidFill>
                  <a:schemeClr val="tx1"/>
                </a:solidFill>
                <a:latin typeface="Calibri" panose="020F0502020204030204" pitchFamily="34" charset="0"/>
              </a:rPr>
              <a:t>After contract signing:</a:t>
            </a:r>
          </a:p>
          <a:p>
            <a:pPr>
              <a:buSzPct val="80000"/>
            </a:pPr>
            <a:r>
              <a:rPr lang="en-US" sz="2400" b="0" dirty="0">
                <a:solidFill>
                  <a:schemeClr val="tx1"/>
                </a:solidFill>
                <a:latin typeface="Calibri" panose="020F0502020204030204" pitchFamily="34" charset="0"/>
              </a:rPr>
              <a:t>Begin project purchasing &amp; implementation</a:t>
            </a:r>
          </a:p>
          <a:p>
            <a:pPr>
              <a:buSzPct val="80000"/>
            </a:pPr>
            <a:r>
              <a:rPr lang="en-US" sz="2400" b="0" dirty="0">
                <a:solidFill>
                  <a:schemeClr val="tx1"/>
                </a:solidFill>
                <a:latin typeface="Calibri" panose="020F0502020204030204" pitchFamily="34" charset="0"/>
              </a:rPr>
              <a:t>Submit receipts/invoices to City for reimbursement (allow 8-12 weeks for contract execution and up to 30 days for payment processing)</a:t>
            </a:r>
          </a:p>
          <a:p>
            <a:pPr>
              <a:buSzPct val="80000"/>
            </a:pPr>
            <a:r>
              <a:rPr lang="en-US" sz="2400" b="0" dirty="0">
                <a:solidFill>
                  <a:schemeClr val="tx1"/>
                </a:solidFill>
                <a:latin typeface="Calibri" panose="020F0502020204030204" pitchFamily="34" charset="0"/>
              </a:rPr>
              <a:t>Submit Bi-Monthly Summary Reports</a:t>
            </a:r>
          </a:p>
          <a:p>
            <a:pPr>
              <a:buSzPct val="80000"/>
            </a:pPr>
            <a:r>
              <a:rPr lang="en-US" sz="2400" b="0" dirty="0">
                <a:solidFill>
                  <a:schemeClr val="tx1"/>
                </a:solidFill>
                <a:latin typeface="Calibri" panose="020F0502020204030204" pitchFamily="34" charset="0"/>
              </a:rPr>
              <a:t>Grant completion &amp; closeout</a:t>
            </a:r>
            <a:endParaRPr lang="en-US" sz="2400" b="0" dirty="0">
              <a:latin typeface="Calibri" panose="020F0502020204030204" pitchFamily="34" charset="0"/>
            </a:endParaRPr>
          </a:p>
        </p:txBody>
      </p:sp>
      <p:sp>
        <p:nvSpPr>
          <p:cNvPr id="2" name="Slide Number Placeholder 1">
            <a:extLst>
              <a:ext uri="{FF2B5EF4-FFF2-40B4-BE49-F238E27FC236}">
                <a16:creationId xmlns:a16="http://schemas.microsoft.com/office/drawing/2014/main" id="{CBE3E141-88F3-44B3-AB37-2099FB24B2BF}"/>
              </a:ext>
            </a:extLst>
          </p:cNvPr>
          <p:cNvSpPr>
            <a:spLocks noGrp="1"/>
          </p:cNvSpPr>
          <p:nvPr>
            <p:ph type="sldNum" sz="quarter" idx="12"/>
          </p:nvPr>
        </p:nvSpPr>
        <p:spPr/>
        <p:txBody>
          <a:bodyPr/>
          <a:lstStyle/>
          <a:p>
            <a:fld id="{BF891440-8A38-4B35-B518-E5BA39D3850D}" type="slidenum">
              <a:rPr lang="en-US" smtClean="0"/>
              <a:t>6</a:t>
            </a:fld>
            <a:endParaRPr lang="en-US" dirty="0"/>
          </a:p>
        </p:txBody>
      </p:sp>
      <p:pic>
        <p:nvPicPr>
          <p:cNvPr id="17" name="Audio 16">
            <a:hlinkClick r:id="" action="ppaction://media"/>
            <a:extLst>
              <a:ext uri="{FF2B5EF4-FFF2-40B4-BE49-F238E27FC236}">
                <a16:creationId xmlns:a16="http://schemas.microsoft.com/office/drawing/2014/main" id="{52D6FEA0-BA1F-0E4C-E80E-8ED3DC0F4B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22256452"/>
      </p:ext>
    </p:extLst>
  </p:cSld>
  <p:clrMapOvr>
    <a:masterClrMapping/>
  </p:clrMapOvr>
  <mc:AlternateContent xmlns:mc="http://schemas.openxmlformats.org/markup-compatibility/2006" xmlns:p14="http://schemas.microsoft.com/office/powerpoint/2010/main">
    <mc:Choice Requires="p14">
      <p:transition spd="slow" p14:dur="2000" advTm="83072"/>
    </mc:Choice>
    <mc:Fallback xmlns="">
      <p:transition spd="slow" advTm="83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2" name="Group 11">
            <a:extLst>
              <a:ext uri="{FF2B5EF4-FFF2-40B4-BE49-F238E27FC236}">
                <a16:creationId xmlns:a16="http://schemas.microsoft.com/office/drawing/2014/main" id="{D77C2DC4-03FC-4BF3-9F66-E9A3066EE4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6858001"/>
            <a:chOff x="7467600" y="0"/>
            <a:chExt cx="4724400" cy="6858000"/>
          </a:xfrm>
        </p:grpSpPr>
        <p:sp>
          <p:nvSpPr>
            <p:cNvPr id="13" name="Rectangle 12">
              <a:extLst>
                <a:ext uri="{FF2B5EF4-FFF2-40B4-BE49-F238E27FC236}">
                  <a16:creationId xmlns:a16="http://schemas.microsoft.com/office/drawing/2014/main" id="{13BD7D54-1B49-4AE3-89F2-EA4811619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1BD4E27-98FF-430B-A77B-3BF03B54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Freeform: Shape 15">
            <a:extLst>
              <a:ext uri="{FF2B5EF4-FFF2-40B4-BE49-F238E27FC236}">
                <a16:creationId xmlns:a16="http://schemas.microsoft.com/office/drawing/2014/main" id="{7E13C525-8EE3-4288-848F-C9B2A174F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1" y="457199"/>
            <a:ext cx="11277600"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11562209-A47E-FE78-80CF-0F141E208332}"/>
              </a:ext>
            </a:extLst>
          </p:cNvPr>
          <p:cNvSpPr>
            <a:spLocks noGrp="1"/>
          </p:cNvSpPr>
          <p:nvPr>
            <p:ph type="title"/>
          </p:nvPr>
        </p:nvSpPr>
        <p:spPr>
          <a:xfrm>
            <a:off x="6715124" y="1676401"/>
            <a:ext cx="4495801" cy="2286002"/>
          </a:xfrm>
        </p:spPr>
        <p:txBody>
          <a:bodyPr vert="horz" lIns="91440" tIns="45720" rIns="91440" bIns="45720" rtlCol="0" anchor="t">
            <a:normAutofit/>
          </a:bodyPr>
          <a:lstStyle/>
          <a:p>
            <a:r>
              <a:rPr lang="en-US" sz="4800">
                <a:solidFill>
                  <a:schemeClr val="tx1"/>
                </a:solidFill>
                <a:ea typeface="+mj-ea"/>
                <a:cs typeface="+mj-cs"/>
              </a:rPr>
              <a:t>SUCCESSFUL PROJECTS </a:t>
            </a:r>
            <a:br>
              <a:rPr lang="en-US" sz="4800">
                <a:solidFill>
                  <a:schemeClr val="tx1"/>
                </a:solidFill>
                <a:ea typeface="+mj-ea"/>
                <a:cs typeface="+mj-cs"/>
              </a:rPr>
            </a:br>
            <a:r>
              <a:rPr lang="en-US" sz="4800">
                <a:solidFill>
                  <a:schemeClr val="tx1"/>
                </a:solidFill>
                <a:ea typeface="+mj-ea"/>
                <a:cs typeface="+mj-cs"/>
              </a:rPr>
              <a:t>AND IDEAS</a:t>
            </a:r>
          </a:p>
        </p:txBody>
      </p:sp>
      <p:pic>
        <p:nvPicPr>
          <p:cNvPr id="5" name="Picture 4">
            <a:extLst>
              <a:ext uri="{FF2B5EF4-FFF2-40B4-BE49-F238E27FC236}">
                <a16:creationId xmlns:a16="http://schemas.microsoft.com/office/drawing/2014/main" id="{924BB0F2-C28B-7F32-AAB2-5F69D65C5B96}"/>
              </a:ext>
            </a:extLst>
          </p:cNvPr>
          <p:cNvPicPr/>
          <p:nvPr/>
        </p:nvPicPr>
        <p:blipFill rotWithShape="1">
          <a:blip r:embed="rId2" cstate="print">
            <a:extLst>
              <a:ext uri="{28A0092B-C50C-407E-A947-70E740481C1C}">
                <a14:useLocalDpi xmlns:a14="http://schemas.microsoft.com/office/drawing/2010/main" val="0"/>
              </a:ext>
            </a:extLst>
          </a:blip>
          <a:srcRect l="7429" r="7713" b="2"/>
          <a:stretch/>
        </p:blipFill>
        <p:spPr>
          <a:xfrm>
            <a:off x="981074" y="990598"/>
            <a:ext cx="4657726" cy="4876800"/>
          </a:xfrm>
          <a:prstGeom prst="rect">
            <a:avLst/>
          </a:prstGeom>
        </p:spPr>
      </p:pic>
      <p:sp>
        <p:nvSpPr>
          <p:cNvPr id="4" name="Slide Number Placeholder 3">
            <a:extLst>
              <a:ext uri="{FF2B5EF4-FFF2-40B4-BE49-F238E27FC236}">
                <a16:creationId xmlns:a16="http://schemas.microsoft.com/office/drawing/2014/main" id="{419CCC44-8281-EBD5-7F37-80DF79AF80B1}"/>
              </a:ext>
            </a:extLst>
          </p:cNvPr>
          <p:cNvSpPr>
            <a:spLocks noGrp="1"/>
          </p:cNvSpPr>
          <p:nvPr>
            <p:ph type="sldNum" sz="quarter" idx="12"/>
          </p:nvPr>
        </p:nvSpPr>
        <p:spPr>
          <a:xfrm>
            <a:off x="11049000" y="6400800"/>
            <a:ext cx="685800" cy="457200"/>
          </a:xfrm>
        </p:spPr>
        <p:txBody>
          <a:bodyPr vert="horz" lIns="91440" tIns="45720" rIns="91440" bIns="45720" rtlCol="0" anchor="ctr">
            <a:normAutofit/>
          </a:bodyPr>
          <a:lstStyle/>
          <a:p>
            <a:pPr>
              <a:spcAft>
                <a:spcPts val="600"/>
              </a:spcAft>
              <a:defRPr/>
            </a:pPr>
            <a:fld id="{BF891440-8A38-4B35-B518-E5BA39D3850D}" type="slidenum">
              <a:rPr lang="en-US" sz="1000" b="0">
                <a:ln>
                  <a:noFill/>
                </a:ln>
                <a:solidFill>
                  <a:srgbClr val="000000">
                    <a:alpha val="70000"/>
                  </a:srgbClr>
                </a:solidFill>
                <a:latin typeface="Calibri" panose="020F0502020204030204"/>
              </a:rPr>
              <a:pPr>
                <a:spcAft>
                  <a:spcPts val="600"/>
                </a:spcAft>
                <a:defRPr/>
              </a:pPr>
              <a:t>7</a:t>
            </a:fld>
            <a:endParaRPr lang="en-US" sz="1000" b="0">
              <a:ln>
                <a:noFill/>
              </a:ln>
              <a:solidFill>
                <a:srgbClr val="000000">
                  <a:alpha val="70000"/>
                </a:srgbClr>
              </a:solidFill>
              <a:latin typeface="Calibri" panose="020F0502020204030204"/>
            </a:endParaRPr>
          </a:p>
        </p:txBody>
      </p:sp>
    </p:spTree>
    <p:extLst>
      <p:ext uri="{BB962C8B-B14F-4D97-AF65-F5344CB8AC3E}">
        <p14:creationId xmlns:p14="http://schemas.microsoft.com/office/powerpoint/2010/main" val="2375756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p:cNvPicPr>
          <p:nvPr/>
        </p:nvPicPr>
        <p:blipFill rotWithShape="1">
          <a:blip r:embed="rId5" cstate="print">
            <a:extLst>
              <a:ext uri="{28A0092B-C50C-407E-A947-70E740481C1C}">
                <a14:useLocalDpi xmlns:a14="http://schemas.microsoft.com/office/drawing/2010/main" val="0"/>
              </a:ext>
            </a:extLst>
          </a:blip>
          <a:srcRect/>
          <a:stretch/>
        </p:blipFill>
        <p:spPr>
          <a:xfrm>
            <a:off x="1752601" y="800476"/>
            <a:ext cx="2953512" cy="2133599"/>
          </a:xfrm>
          <a:prstGeom prst="rect">
            <a:avLst/>
          </a:prstGeom>
          <a:ln>
            <a:noFill/>
          </a:ln>
          <a:effectLst>
            <a:outerShdw blurRad="292100" dist="139700" dir="2700000" algn="tl" rotWithShape="0">
              <a:srgbClr val="333333">
                <a:alpha val="65000"/>
              </a:srgbClr>
            </a:outerShdw>
          </a:effectLst>
        </p:spPr>
      </p:pic>
      <p:pic>
        <p:nvPicPr>
          <p:cNvPr id="17"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485996" y="3945563"/>
            <a:ext cx="2953405" cy="2133599"/>
          </a:xfrm>
          <a:prstGeom prst="rect">
            <a:avLst/>
          </a:prstGeom>
          <a:ln>
            <a:noFill/>
          </a:ln>
          <a:effectLst>
            <a:outerShdw blurRad="292100" dist="139700" dir="2700000" algn="tl" rotWithShape="0">
              <a:srgbClr val="333333">
                <a:alpha val="65000"/>
              </a:srgbClr>
            </a:outerShdw>
          </a:effectLst>
        </p:spPr>
      </p:pic>
      <p:pic>
        <p:nvPicPr>
          <p:cNvPr id="18" name="Picture 17"/>
          <p:cNvPicPr>
            <a:picLocks/>
          </p:cNvPicPr>
          <p:nvPr/>
        </p:nvPicPr>
        <p:blipFill rotWithShape="1">
          <a:blip r:embed="rId7" cstate="print">
            <a:extLst>
              <a:ext uri="{28A0092B-C50C-407E-A947-70E740481C1C}">
                <a14:useLocalDpi xmlns:a14="http://schemas.microsoft.com/office/drawing/2010/main" val="0"/>
              </a:ext>
            </a:extLst>
          </a:blip>
          <a:srcRect/>
          <a:stretch/>
        </p:blipFill>
        <p:spPr>
          <a:xfrm>
            <a:off x="1752601" y="3945563"/>
            <a:ext cx="2953512" cy="213359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5996" y="810752"/>
            <a:ext cx="2953405" cy="2123323"/>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1323975" y="2889061"/>
            <a:ext cx="3809998" cy="276999"/>
          </a:xfrm>
          <a:prstGeom prst="rect">
            <a:avLst/>
          </a:prstGeom>
          <a:noFill/>
        </p:spPr>
        <p:txBody>
          <a:bodyPr wrap="square" rtlCol="0">
            <a:spAutoFit/>
          </a:bodyPr>
          <a:lstStyle/>
          <a:p>
            <a:pPr algn="ctr"/>
            <a:r>
              <a:rPr lang="en-US" sz="1200" i="1" dirty="0">
                <a:latin typeface="Calibri" panose="020F0502020204030204" pitchFamily="34" charset="0"/>
              </a:rPr>
              <a:t>McDowell Farms Neighborhood Association</a:t>
            </a:r>
          </a:p>
        </p:txBody>
      </p:sp>
      <p:sp>
        <p:nvSpPr>
          <p:cNvPr id="21" name="TextBox 20"/>
          <p:cNvSpPr txBox="1"/>
          <p:nvPr/>
        </p:nvSpPr>
        <p:spPr>
          <a:xfrm>
            <a:off x="7086602" y="2902418"/>
            <a:ext cx="3809999" cy="276999"/>
          </a:xfrm>
          <a:prstGeom prst="rect">
            <a:avLst/>
          </a:prstGeom>
          <a:noFill/>
        </p:spPr>
        <p:txBody>
          <a:bodyPr wrap="square" rtlCol="0">
            <a:spAutoFit/>
          </a:bodyPr>
          <a:lstStyle/>
          <a:p>
            <a:pPr algn="ctr"/>
            <a:r>
              <a:rPr lang="en-US" sz="1200" i="1" dirty="0">
                <a:latin typeface="Calibri" panose="020F0502020204030204" pitchFamily="34" charset="0"/>
              </a:rPr>
              <a:t>Oberbeck Village Home Owners Association</a:t>
            </a:r>
          </a:p>
        </p:txBody>
      </p:sp>
      <p:sp>
        <p:nvSpPr>
          <p:cNvPr id="22" name="TextBox 21"/>
          <p:cNvSpPr txBox="1"/>
          <p:nvPr/>
        </p:nvSpPr>
        <p:spPr>
          <a:xfrm>
            <a:off x="2057400" y="6041062"/>
            <a:ext cx="2372894" cy="276999"/>
          </a:xfrm>
          <a:prstGeom prst="rect">
            <a:avLst/>
          </a:prstGeom>
          <a:noFill/>
        </p:spPr>
        <p:txBody>
          <a:bodyPr wrap="square" rtlCol="0">
            <a:spAutoFit/>
          </a:bodyPr>
          <a:lstStyle/>
          <a:p>
            <a:pPr algn="ctr"/>
            <a:r>
              <a:rPr lang="en-US" sz="1200" i="1" dirty="0">
                <a:latin typeface="Calibri" panose="020F0502020204030204" pitchFamily="34" charset="0"/>
              </a:rPr>
              <a:t>Autumnwood Community</a:t>
            </a:r>
          </a:p>
        </p:txBody>
      </p:sp>
      <p:sp>
        <p:nvSpPr>
          <p:cNvPr id="23" name="TextBox 22"/>
          <p:cNvSpPr txBox="1"/>
          <p:nvPr/>
        </p:nvSpPr>
        <p:spPr>
          <a:xfrm>
            <a:off x="7269100" y="6031537"/>
            <a:ext cx="3398901" cy="276999"/>
          </a:xfrm>
          <a:prstGeom prst="rect">
            <a:avLst/>
          </a:prstGeom>
          <a:noFill/>
        </p:spPr>
        <p:txBody>
          <a:bodyPr wrap="square" rtlCol="0">
            <a:spAutoFit/>
          </a:bodyPr>
          <a:lstStyle/>
          <a:p>
            <a:pPr algn="ctr"/>
            <a:r>
              <a:rPr lang="en-US" sz="1200" i="1" dirty="0">
                <a:latin typeface="Calibri" panose="020F0502020204030204" pitchFamily="34" charset="0"/>
              </a:rPr>
              <a:t>Windsor Grove Homeowners Association</a:t>
            </a:r>
          </a:p>
        </p:txBody>
      </p:sp>
      <p:sp>
        <p:nvSpPr>
          <p:cNvPr id="24" name="Rectangle 2"/>
          <p:cNvSpPr txBox="1">
            <a:spLocks noChangeArrowheads="1"/>
          </p:cNvSpPr>
          <p:nvPr/>
        </p:nvSpPr>
        <p:spPr>
          <a:xfrm>
            <a:off x="3009488" y="-82739"/>
            <a:ext cx="7125113"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600" b="1" dirty="0">
                <a:ln w="19050">
                  <a:noFill/>
                </a:ln>
                <a:solidFill>
                  <a:schemeClr val="tx2"/>
                </a:solidFill>
                <a:ea typeface="Open Sans Extrabold" panose="020B0906030804020204" pitchFamily="34" charset="0"/>
                <a:cs typeface="Open Sans Extrabold" panose="020B0906030804020204" pitchFamily="34" charset="0"/>
              </a:rPr>
              <a:t>Featured</a:t>
            </a:r>
            <a:r>
              <a:rPr lang="en-US" b="1" dirty="0">
                <a:latin typeface="Arial Narrow" panose="020B0606020202030204" pitchFamily="34" charset="0"/>
              </a:rPr>
              <a:t> </a:t>
            </a:r>
            <a:r>
              <a:rPr lang="en-US" sz="2600" b="1" dirty="0">
                <a:ln w="19050">
                  <a:noFill/>
                </a:ln>
                <a:solidFill>
                  <a:schemeClr val="tx2"/>
                </a:solidFill>
                <a:ea typeface="Open Sans Extrabold" panose="020B0906030804020204" pitchFamily="34" charset="0"/>
                <a:cs typeface="Open Sans Extrabold" panose="020B0906030804020204" pitchFamily="34" charset="0"/>
              </a:rPr>
              <a:t>Successes – Entrance Signage</a:t>
            </a:r>
          </a:p>
        </p:txBody>
      </p:sp>
      <p:pic>
        <p:nvPicPr>
          <p:cNvPr id="25" name="Picture 24"/>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4953001" y="3825852"/>
            <a:ext cx="2404872" cy="2340742"/>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912118" y="810752"/>
            <a:ext cx="2407390" cy="2642257"/>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4343401" y="6089461"/>
            <a:ext cx="3398901" cy="276999"/>
          </a:xfrm>
          <a:prstGeom prst="rect">
            <a:avLst/>
          </a:prstGeom>
          <a:noFill/>
        </p:spPr>
        <p:txBody>
          <a:bodyPr wrap="square" rtlCol="0">
            <a:spAutoFit/>
          </a:bodyPr>
          <a:lstStyle/>
          <a:p>
            <a:pPr algn="ctr"/>
            <a:r>
              <a:rPr lang="en-US" sz="1200" i="1" dirty="0" err="1">
                <a:latin typeface="Calibri" panose="020F0502020204030204" pitchFamily="34" charset="0"/>
              </a:rPr>
              <a:t>Starmount</a:t>
            </a:r>
            <a:endParaRPr lang="en-US" sz="1200" i="1" dirty="0">
              <a:latin typeface="Calibri" panose="020F0502020204030204" pitchFamily="34" charset="0"/>
            </a:endParaRPr>
          </a:p>
        </p:txBody>
      </p:sp>
      <p:sp>
        <p:nvSpPr>
          <p:cNvPr id="28" name="TextBox 27"/>
          <p:cNvSpPr txBox="1"/>
          <p:nvPr/>
        </p:nvSpPr>
        <p:spPr>
          <a:xfrm>
            <a:off x="4373500" y="3374836"/>
            <a:ext cx="3398901" cy="276999"/>
          </a:xfrm>
          <a:prstGeom prst="rect">
            <a:avLst/>
          </a:prstGeom>
          <a:noFill/>
        </p:spPr>
        <p:txBody>
          <a:bodyPr wrap="square" rtlCol="0">
            <a:spAutoFit/>
          </a:bodyPr>
          <a:lstStyle/>
          <a:p>
            <a:pPr algn="ctr"/>
            <a:r>
              <a:rPr lang="en-US" sz="1200" i="1" dirty="0">
                <a:latin typeface="Calibri" panose="020F0502020204030204" pitchFamily="34" charset="0"/>
              </a:rPr>
              <a:t>Hamlin Park</a:t>
            </a:r>
          </a:p>
        </p:txBody>
      </p:sp>
      <p:pic>
        <p:nvPicPr>
          <p:cNvPr id="10" name="Audio 9">
            <a:hlinkClick r:id="" action="ppaction://media"/>
            <a:extLst>
              <a:ext uri="{FF2B5EF4-FFF2-40B4-BE49-F238E27FC236}">
                <a16:creationId xmlns:a16="http://schemas.microsoft.com/office/drawing/2014/main" id="{A5C07AA6-1A20-1E6D-E005-6D10E6FF1A87}"/>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6999590"/>
      </p:ext>
    </p:extLst>
  </p:cSld>
  <p:clrMapOvr>
    <a:masterClrMapping/>
  </p:clrMapOvr>
  <mc:AlternateContent xmlns:mc="http://schemas.openxmlformats.org/markup-compatibility/2006" xmlns:p14="http://schemas.microsoft.com/office/powerpoint/2010/main">
    <mc:Choice Requires="p14">
      <p:transition spd="slow" p14:dur="2000" advTm="11149"/>
    </mc:Choice>
    <mc:Fallback xmlns="">
      <p:transition spd="slow" advTm="11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p:cNvPicPr>
          <p:nvPr/>
        </p:nvPicPr>
        <p:blipFill rotWithShape="1">
          <a:blip r:embed="rId5" cstate="print">
            <a:extLst>
              <a:ext uri="{28A0092B-C50C-407E-A947-70E740481C1C}">
                <a14:useLocalDpi xmlns:a14="http://schemas.microsoft.com/office/drawing/2010/main" val="0"/>
              </a:ext>
            </a:extLst>
          </a:blip>
          <a:srcRect/>
          <a:stretch/>
        </p:blipFill>
        <p:spPr>
          <a:xfrm>
            <a:off x="4933020" y="1738169"/>
            <a:ext cx="2270114" cy="1607306"/>
          </a:xfrm>
          <a:prstGeom prst="rect">
            <a:avLst/>
          </a:prstGeom>
          <a:ln>
            <a:noFill/>
          </a:ln>
          <a:effectLst>
            <a:outerShdw blurRad="292100" dist="139700" dir="2700000" algn="tl" rotWithShape="0">
              <a:srgbClr val="333333">
                <a:alpha val="65000"/>
              </a:srgbClr>
            </a:outerShdw>
          </a:effectLst>
        </p:spPr>
      </p:pic>
      <p:pic>
        <p:nvPicPr>
          <p:cNvPr id="11" name="Picture 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091227" y="3894952"/>
            <a:ext cx="2270707" cy="1611608"/>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541941" y="5453750"/>
            <a:ext cx="3382863" cy="276999"/>
          </a:xfrm>
          <a:prstGeom prst="rect">
            <a:avLst/>
          </a:prstGeom>
          <a:noFill/>
        </p:spPr>
        <p:txBody>
          <a:bodyPr wrap="square" rtlCol="0">
            <a:spAutoFit/>
          </a:bodyPr>
          <a:lstStyle/>
          <a:p>
            <a:pPr algn="ctr"/>
            <a:r>
              <a:rPr lang="en-US" sz="1200" i="1" dirty="0">
                <a:latin typeface="Calibri" panose="020F0502020204030204" pitchFamily="34" charset="0"/>
              </a:rPr>
              <a:t>Villa Heights Community Organization</a:t>
            </a:r>
          </a:p>
        </p:txBody>
      </p:sp>
      <p:sp>
        <p:nvSpPr>
          <p:cNvPr id="13" name="TextBox 12"/>
          <p:cNvSpPr txBox="1"/>
          <p:nvPr/>
        </p:nvSpPr>
        <p:spPr>
          <a:xfrm>
            <a:off x="4612334" y="3281220"/>
            <a:ext cx="2884870" cy="276999"/>
          </a:xfrm>
          <a:prstGeom prst="rect">
            <a:avLst/>
          </a:prstGeom>
          <a:noFill/>
        </p:spPr>
        <p:txBody>
          <a:bodyPr wrap="square" rtlCol="0">
            <a:spAutoFit/>
          </a:bodyPr>
          <a:lstStyle/>
          <a:p>
            <a:pPr algn="ctr"/>
            <a:r>
              <a:rPr lang="en-US" sz="1200" i="1" dirty="0">
                <a:latin typeface="Calibri" panose="020F0502020204030204" pitchFamily="34" charset="0"/>
              </a:rPr>
              <a:t>Cherry Neighborhood Association</a:t>
            </a:r>
          </a:p>
        </p:txBody>
      </p:sp>
      <p:sp>
        <p:nvSpPr>
          <p:cNvPr id="7" name="Rectangle 2"/>
          <p:cNvSpPr txBox="1">
            <a:spLocks noChangeArrowheads="1"/>
          </p:cNvSpPr>
          <p:nvPr/>
        </p:nvSpPr>
        <p:spPr>
          <a:xfrm>
            <a:off x="1752600" y="152401"/>
            <a:ext cx="8382002"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600" b="1" dirty="0">
                <a:ln w="19050">
                  <a:noFill/>
                </a:ln>
                <a:solidFill>
                  <a:schemeClr val="tx2"/>
                </a:solidFill>
                <a:ea typeface="Open Sans Extrabold" panose="020B0906030804020204" pitchFamily="34" charset="0"/>
                <a:cs typeface="Open Sans Extrabold" panose="020B0906030804020204" pitchFamily="34" charset="0"/>
              </a:rPr>
              <a:t>Featured Successes – Toppers &amp; Info Signs</a:t>
            </a:r>
          </a:p>
        </p:txBody>
      </p:sp>
      <p:pic>
        <p:nvPicPr>
          <p:cNvPr id="8" name="Picture 7"/>
          <p:cNvPicPr>
            <a:picLocks/>
          </p:cNvPicPr>
          <p:nvPr/>
        </p:nvPicPr>
        <p:blipFill>
          <a:blip r:embed="rId7">
            <a:extLst>
              <a:ext uri="{28A0092B-C50C-407E-A947-70E740481C1C}">
                <a14:useLocalDpi xmlns:a14="http://schemas.microsoft.com/office/drawing/2010/main" val="0"/>
              </a:ext>
            </a:extLst>
          </a:blip>
          <a:stretch>
            <a:fillRect/>
          </a:stretch>
        </p:blipFill>
        <p:spPr>
          <a:xfrm>
            <a:off x="2188697" y="4373267"/>
            <a:ext cx="2270114" cy="161160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2452" y="1163530"/>
            <a:ext cx="2130552" cy="2827901"/>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375307" y="5986883"/>
            <a:ext cx="3896894" cy="276999"/>
          </a:xfrm>
          <a:prstGeom prst="rect">
            <a:avLst/>
          </a:prstGeom>
          <a:noFill/>
        </p:spPr>
        <p:txBody>
          <a:bodyPr wrap="square" rtlCol="0">
            <a:spAutoFit/>
          </a:bodyPr>
          <a:lstStyle/>
          <a:p>
            <a:pPr algn="ctr"/>
            <a:r>
              <a:rPr lang="en-US" sz="1200" i="1" dirty="0">
                <a:latin typeface="Calibri" panose="020F0502020204030204" pitchFamily="34" charset="0"/>
              </a:rPr>
              <a:t>Ravenwood Neighborhood Association</a:t>
            </a:r>
          </a:p>
        </p:txBody>
      </p:sp>
      <p:sp>
        <p:nvSpPr>
          <p:cNvPr id="2" name="Rectangle 1"/>
          <p:cNvSpPr/>
          <p:nvPr/>
        </p:nvSpPr>
        <p:spPr>
          <a:xfrm>
            <a:off x="2498504" y="3962401"/>
            <a:ext cx="2987896" cy="276999"/>
          </a:xfrm>
          <a:prstGeom prst="rect">
            <a:avLst/>
          </a:prstGeom>
        </p:spPr>
        <p:txBody>
          <a:bodyPr wrap="square">
            <a:spAutoFit/>
          </a:bodyPr>
          <a:lstStyle/>
          <a:p>
            <a:r>
              <a:rPr lang="en-US" sz="1200" i="1" dirty="0">
                <a:latin typeface="Calibri" panose="020F0502020204030204" pitchFamily="34" charset="0"/>
              </a:rPr>
              <a:t>Coventry Woods</a:t>
            </a:r>
            <a:endParaRPr lang="en-US" sz="1200" b="1" i="1" dirty="0">
              <a:latin typeface="Calibri" panose="020F0502020204030204" pitchFamily="34" charset="0"/>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17890" y="996041"/>
            <a:ext cx="1713884" cy="228517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7924804" y="3842257"/>
            <a:ext cx="2127123" cy="2123253"/>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7039918" y="5971998"/>
            <a:ext cx="3896894" cy="276999"/>
          </a:xfrm>
          <a:prstGeom prst="rect">
            <a:avLst/>
          </a:prstGeom>
          <a:noFill/>
        </p:spPr>
        <p:txBody>
          <a:bodyPr wrap="square" rtlCol="0">
            <a:spAutoFit/>
          </a:bodyPr>
          <a:lstStyle/>
          <a:p>
            <a:pPr algn="ctr"/>
            <a:r>
              <a:rPr lang="en-US" sz="1200" i="1" dirty="0">
                <a:latin typeface="Calibri" panose="020F0502020204030204" pitchFamily="34" charset="0"/>
              </a:rPr>
              <a:t>Brawley Farms, Crossley Village</a:t>
            </a:r>
          </a:p>
        </p:txBody>
      </p:sp>
      <p:sp>
        <p:nvSpPr>
          <p:cNvPr id="16" name="TextBox 15"/>
          <p:cNvSpPr txBox="1"/>
          <p:nvPr/>
        </p:nvSpPr>
        <p:spPr>
          <a:xfrm>
            <a:off x="6804147" y="3334466"/>
            <a:ext cx="3896894" cy="276999"/>
          </a:xfrm>
          <a:prstGeom prst="rect">
            <a:avLst/>
          </a:prstGeom>
          <a:noFill/>
        </p:spPr>
        <p:txBody>
          <a:bodyPr wrap="square" rtlCol="0">
            <a:spAutoFit/>
          </a:bodyPr>
          <a:lstStyle/>
          <a:p>
            <a:pPr algn="ctr"/>
            <a:r>
              <a:rPr lang="en-US" sz="1200" i="1" dirty="0">
                <a:latin typeface="Calibri" panose="020F0502020204030204" pitchFamily="34" charset="0"/>
              </a:rPr>
              <a:t>Madison Park</a:t>
            </a:r>
          </a:p>
        </p:txBody>
      </p:sp>
      <p:pic>
        <p:nvPicPr>
          <p:cNvPr id="17" name="Audio 16">
            <a:hlinkClick r:id="" action="ppaction://media"/>
            <a:extLst>
              <a:ext uri="{FF2B5EF4-FFF2-40B4-BE49-F238E27FC236}">
                <a16:creationId xmlns:a16="http://schemas.microsoft.com/office/drawing/2014/main" id="{9249E92B-44FE-6A57-B538-2F67C0CBFD63}"/>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4743250"/>
      </p:ext>
    </p:extLst>
  </p:cSld>
  <p:clrMapOvr>
    <a:masterClrMapping/>
  </p:clrMapOvr>
  <mc:AlternateContent xmlns:mc="http://schemas.openxmlformats.org/markup-compatibility/2006" xmlns:p14="http://schemas.microsoft.com/office/powerpoint/2010/main">
    <mc:Choice Requires="p14">
      <p:transition spd="slow" p14:dur="2000" advTm="6702"/>
    </mc:Choice>
    <mc:Fallback xmlns="">
      <p:transition spd="slow" advTm="6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City of Charlotte 1">
      <a:dk1>
        <a:srgbClr val="000000"/>
      </a:dk1>
      <a:lt1>
        <a:srgbClr val="FFFFFF"/>
      </a:lt1>
      <a:dk2>
        <a:srgbClr val="24824B"/>
      </a:dk2>
      <a:lt2>
        <a:srgbClr val="D8D8D8"/>
      </a:lt2>
      <a:accent1>
        <a:srgbClr val="24824B"/>
      </a:accent1>
      <a:accent2>
        <a:srgbClr val="6FBE44"/>
      </a:accent2>
      <a:accent3>
        <a:srgbClr val="24824B"/>
      </a:accent3>
      <a:accent4>
        <a:srgbClr val="6C6C6C"/>
      </a:accent4>
      <a:accent5>
        <a:srgbClr val="AAD88F"/>
      </a:accent5>
      <a:accent6>
        <a:srgbClr val="BFBFBF"/>
      </a:accent6>
      <a:hlink>
        <a:srgbClr val="FFFFFF"/>
      </a:hlink>
      <a:folHlink>
        <a:srgbClr val="6FBE44"/>
      </a:folHlink>
    </a:clrScheme>
    <a:fontScheme name="Custom 1">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C_Powerpoint-template_12-21_ADA" id="{3F93AE73-7BA6-4B6D-9369-0168C91ABF18}" vid="{9BD53B26-8781-41C2-81EC-CF70E4C67D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5D26EFACC9404EBAEF0947F7F57182" ma:contentTypeVersion="1" ma:contentTypeDescription="Create a new document." ma:contentTypeScope="" ma:versionID="9e65708b481d3cf1ef9f77c27788bbcb">
  <xsd:schema xmlns:xsd="http://www.w3.org/2001/XMLSchema" xmlns:xs="http://www.w3.org/2001/XMLSchema" xmlns:p="http://schemas.microsoft.com/office/2006/metadata/properties" xmlns:ns1="http://schemas.microsoft.com/sharepoint/v3" targetNamespace="http://schemas.microsoft.com/office/2006/metadata/properties" ma:root="true" ma:fieldsID="ded79842d4747cc85621c7c303666ab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17BE71-598A-498C-9E83-597638785DC7}">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4B80F3CB-16E9-4891-9B78-82FDED57AE98}">
  <ds:schemaRefs>
    <ds:schemaRef ds:uri="http://schemas.microsoft.com/sharepoint/v3/contenttype/forms"/>
  </ds:schemaRefs>
</ds:datastoreItem>
</file>

<file path=customXml/itemProps3.xml><?xml version="1.0" encoding="utf-8"?>
<ds:datastoreItem xmlns:ds="http://schemas.openxmlformats.org/officeDocument/2006/customXml" ds:itemID="{2D8B889C-A146-4FE5-BD52-20B31D180F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CoC_Powerpoint-template_2023 (2)</Template>
  <TotalTime>6920</TotalTime>
  <Words>1618</Words>
  <Application>Microsoft Office PowerPoint</Application>
  <PresentationFormat>Widescreen</PresentationFormat>
  <Paragraphs>275</Paragraphs>
  <Slides>18</Slides>
  <Notes>16</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Century Gothic</vt:lpstr>
      <vt:lpstr>Open Sans</vt:lpstr>
      <vt:lpstr>Courier New</vt:lpstr>
      <vt:lpstr>Arial</vt:lpstr>
      <vt:lpstr>Cambria</vt:lpstr>
      <vt:lpstr>Proxima Nova Black</vt:lpstr>
      <vt:lpstr>Arial Narrow</vt:lpstr>
      <vt:lpstr>Calibri</vt:lpstr>
      <vt:lpstr>Office Theme</vt:lpstr>
      <vt:lpstr>Neighborhood Matching Grants</vt:lpstr>
      <vt:lpstr>PowerPoint Presentation</vt:lpstr>
      <vt:lpstr>PowerPoint Presentation</vt:lpstr>
      <vt:lpstr>PowerPoint Presentation</vt:lpstr>
      <vt:lpstr>PowerPoint Presentation</vt:lpstr>
      <vt:lpstr>What’s Next if your Project is Approved?</vt:lpstr>
      <vt:lpstr>SUCCESSFUL PROJECTS  AND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Neighborhood Matching Grants</dc:title>
  <dc:creator>Clare, Jackie</dc:creator>
  <cp:lastModifiedBy>Clare, Jackie</cp:lastModifiedBy>
  <cp:revision>41</cp:revision>
  <cp:lastPrinted>2024-04-22T21:00:39Z</cp:lastPrinted>
  <dcterms:created xsi:type="dcterms:W3CDTF">2024-04-02T14:05:37Z</dcterms:created>
  <dcterms:modified xsi:type="dcterms:W3CDTF">2024-05-21T16:17:57Z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0x0101005D5D26EFACC9404EBAEF0947F7F57182</vt:lpwstr>
  </property>
</Properties>
</file>