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2147474100" r:id="rId4"/>
    <p:sldId id="2147474020" r:id="rId5"/>
    <p:sldId id="2147474025" r:id="rId6"/>
    <p:sldId id="2147474017" r:id="rId7"/>
    <p:sldId id="2147474018" r:id="rId8"/>
    <p:sldId id="2147474084" r:id="rId9"/>
    <p:sldId id="2147474094" r:id="rId10"/>
    <p:sldId id="2147474083" r:id="rId11"/>
    <p:sldId id="2147474090" r:id="rId12"/>
    <p:sldId id="2134806643" r:id="rId13"/>
    <p:sldId id="2134806606" r:id="rId14"/>
    <p:sldId id="260" r:id="rId15"/>
    <p:sldId id="4922" r:id="rId16"/>
    <p:sldId id="2134806645" r:id="rId17"/>
    <p:sldId id="2134806646" r:id="rId18"/>
    <p:sldId id="2134806637" r:id="rId19"/>
    <p:sldId id="2147474124" r:id="rId20"/>
    <p:sldId id="2147474126" r:id="rId21"/>
    <p:sldId id="259" r:id="rId22"/>
    <p:sldId id="256" r:id="rId23"/>
    <p:sldId id="257" r:id="rId24"/>
  </p:sldIdLst>
  <p:sldSz cx="12192000" cy="6858000"/>
  <p:notesSz cx="9296400" cy="14782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5300DA-939B-4066-91F9-EADF28BFBFFA}">
          <p14:sldIdLst>
            <p14:sldId id="2147474100"/>
            <p14:sldId id="2147474020"/>
            <p14:sldId id="2147474025"/>
            <p14:sldId id="2147474017"/>
            <p14:sldId id="2147474018"/>
            <p14:sldId id="2147474084"/>
            <p14:sldId id="2147474094"/>
            <p14:sldId id="2147474083"/>
            <p14:sldId id="2147474090"/>
            <p14:sldId id="2134806643"/>
            <p14:sldId id="2134806606"/>
            <p14:sldId id="260"/>
            <p14:sldId id="4922"/>
            <p14:sldId id="2134806645"/>
            <p14:sldId id="2134806646"/>
            <p14:sldId id="2134806637"/>
            <p14:sldId id="2147474124"/>
            <p14:sldId id="2147474126"/>
            <p14:sldId id="259"/>
            <p14:sldId id="256"/>
            <p14:sldId id="257"/>
          </p14:sldIdLst>
        </p14:section>
      </p14:sectionLst>
    </p:ex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693301-EFB4-9E04-9017-A1FEEF0B3FB1}" name="Schneider, Jason" initials="SJ" userId="S::jason.schneider@charlottenc.gov::6a498283-cb70-4848-b8c2-35bace98f886" providerId="AD"/>
  <p188:author id="{003D440A-C9C6-AF05-2348-B7CE303ADB10}" name="Hefner, Rebecca" initials="RH" userId="S::Rebecca.Hefner@charlottenc.gov::3e656fca-60cc-4877-ab49-a61e8bab12f1" providerId="AD"/>
  <p188:author id="{E2FF9E29-A442-2144-2E86-FEE8D15B63B2}" name="Allen, Monica" initials="MA" userId="S::Monica.Allen@charlottenc.gov::85c90e93-f639-423b-a2d2-0bbd8ae84c08" providerId="AD"/>
  <p188:author id="{35DF5C6C-02BB-11F8-2490-B177C09405B3}" name="Stark, Rachel" initials="RS" userId="Stark, Rachel" providerId="None"/>
  <p188:author id="{C16A18B7-A628-8B14-D98F-683FDBEA923C}" name="Frazier, Danielle" initials="DF" userId="S::Danielle.Frazier@charlottenc.gov::1ff842f6-6aef-46b4-9d67-42ffc0c70a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E3B9"/>
    <a:srgbClr val="DAD2C7"/>
    <a:srgbClr val="156082"/>
    <a:srgbClr val="EEA201"/>
    <a:srgbClr val="D97941"/>
    <a:srgbClr val="098AC2"/>
    <a:srgbClr val="38A800"/>
    <a:srgbClr val="F1CB66"/>
    <a:srgbClr val="BC2FC9"/>
    <a:srgbClr val="36E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4BD03-D814-428B-BBE7-C0DF5CA286B5}" v="3" dt="2025-08-12T20:27:24.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996" y="84"/>
      </p:cViewPr>
      <p:guideLst>
        <p:guide orient="horz" pos="2184"/>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90914425825825"/>
          <c:y val="3.3307821973625543E-2"/>
          <c:w val="0.62225633627569699"/>
          <c:h val="0.93338435605274894"/>
        </c:manualLayout>
      </c:layout>
      <c:pieChart>
        <c:varyColors val="1"/>
        <c:ser>
          <c:idx val="0"/>
          <c:order val="0"/>
          <c:tx>
            <c:strRef>
              <c:f>Sheet1!$B$1</c:f>
              <c:strCache>
                <c:ptCount val="1"/>
                <c:pt idx="0">
                  <c:v>Column1</c:v>
                </c:pt>
              </c:strCache>
            </c:strRef>
          </c:tx>
          <c:spPr>
            <a:ln>
              <a:noFill/>
            </a:ln>
          </c:spPr>
          <c:explosion val="12"/>
          <c:dPt>
            <c:idx val="0"/>
            <c:bubble3D val="0"/>
            <c:spPr>
              <a:solidFill>
                <a:schemeClr val="accent1">
                  <a:lumMod val="60000"/>
                  <a:lumOff val="4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8856-40A5-AD9D-56962F55747F}"/>
              </c:ext>
            </c:extLst>
          </c:dPt>
          <c:dPt>
            <c:idx val="1"/>
            <c:bubble3D val="0"/>
            <c:spPr>
              <a:solidFill>
                <a:schemeClr val="accent6">
                  <a:lumMod val="40000"/>
                  <a:lumOff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8856-40A5-AD9D-56962F55747F}"/>
              </c:ext>
            </c:extLst>
          </c:dPt>
          <c:dPt>
            <c:idx val="2"/>
            <c:bubble3D val="0"/>
            <c:spPr>
              <a:solidFill>
                <a:schemeClr val="accent6">
                  <a:lumMod val="40000"/>
                  <a:lumOff val="60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8856-40A5-AD9D-56962F55747F}"/>
              </c:ext>
            </c:extLst>
          </c:dPt>
          <c:cat>
            <c:strRef>
              <c:f>Sheet1!$A$2:$A$4</c:f>
              <c:strCache>
                <c:ptCount val="2"/>
                <c:pt idx="0">
                  <c:v>1st Qtr</c:v>
                </c:pt>
                <c:pt idx="1">
                  <c:v>2nd Qtr</c:v>
                </c:pt>
              </c:strCache>
            </c:strRef>
          </c:cat>
          <c:val>
            <c:numRef>
              <c:f>Sheet1!$B$2:$B$4</c:f>
              <c:numCache>
                <c:formatCode>General</c:formatCode>
                <c:ptCount val="3"/>
                <c:pt idx="0">
                  <c:v>30</c:v>
                </c:pt>
                <c:pt idx="1">
                  <c:v>70</c:v>
                </c:pt>
              </c:numCache>
            </c:numRef>
          </c:val>
          <c:extLst>
            <c:ext xmlns:c16="http://schemas.microsoft.com/office/drawing/2014/chart" uri="{C3380CC4-5D6E-409C-BE32-E72D297353CC}">
              <c16:uniqueId val="{00000000-8856-40A5-AD9D-56962F5574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741363"/>
          </a:xfrm>
          <a:prstGeom prst="rect">
            <a:avLst/>
          </a:prstGeom>
        </p:spPr>
        <p:txBody>
          <a:bodyPr vert="horz" lIns="91422" tIns="45713" rIns="91422" bIns="45713" rtlCol="0"/>
          <a:lstStyle>
            <a:lvl1pPr algn="l">
              <a:defRPr sz="1200"/>
            </a:lvl1pPr>
          </a:lstStyle>
          <a:p>
            <a:endParaRPr lang="en-US"/>
          </a:p>
        </p:txBody>
      </p:sp>
      <p:sp>
        <p:nvSpPr>
          <p:cNvPr id="3" name="Date Placeholder 2"/>
          <p:cNvSpPr>
            <a:spLocks noGrp="1"/>
          </p:cNvSpPr>
          <p:nvPr>
            <p:ph type="dt" idx="1"/>
          </p:nvPr>
        </p:nvSpPr>
        <p:spPr>
          <a:xfrm>
            <a:off x="5265741" y="0"/>
            <a:ext cx="4029075" cy="741363"/>
          </a:xfrm>
          <a:prstGeom prst="rect">
            <a:avLst/>
          </a:prstGeom>
        </p:spPr>
        <p:txBody>
          <a:bodyPr vert="horz" lIns="91422" tIns="45713" rIns="91422" bIns="45713" rtlCol="0"/>
          <a:lstStyle>
            <a:lvl1pPr algn="r">
              <a:defRPr sz="1200"/>
            </a:lvl1pPr>
          </a:lstStyle>
          <a:p>
            <a:fld id="{F0A09752-789C-41BF-B791-0278D529953A}" type="datetimeFigureOut">
              <a:rPr lang="en-US" smtClean="0"/>
              <a:t>8/19/2025</a:t>
            </a:fld>
            <a:endParaRPr lang="en-US"/>
          </a:p>
        </p:txBody>
      </p:sp>
      <p:sp>
        <p:nvSpPr>
          <p:cNvPr id="4" name="Slide Image Placeholder 3"/>
          <p:cNvSpPr>
            <a:spLocks noGrp="1" noRot="1" noChangeAspect="1"/>
          </p:cNvSpPr>
          <p:nvPr>
            <p:ph type="sldImg" idx="2"/>
          </p:nvPr>
        </p:nvSpPr>
        <p:spPr>
          <a:xfrm>
            <a:off x="212725" y="1847850"/>
            <a:ext cx="8870950" cy="4991100"/>
          </a:xfrm>
          <a:prstGeom prst="rect">
            <a:avLst/>
          </a:prstGeom>
          <a:noFill/>
          <a:ln w="12700">
            <a:solidFill>
              <a:prstClr val="black"/>
            </a:solidFill>
          </a:ln>
        </p:spPr>
        <p:txBody>
          <a:bodyPr vert="horz" lIns="91422" tIns="45713" rIns="91422" bIns="45713" rtlCol="0" anchor="ctr"/>
          <a:lstStyle/>
          <a:p>
            <a:endParaRPr lang="en-US"/>
          </a:p>
        </p:txBody>
      </p:sp>
      <p:sp>
        <p:nvSpPr>
          <p:cNvPr id="5" name="Notes Placeholder 4"/>
          <p:cNvSpPr>
            <a:spLocks noGrp="1"/>
          </p:cNvSpPr>
          <p:nvPr>
            <p:ph type="body" sz="quarter" idx="3"/>
          </p:nvPr>
        </p:nvSpPr>
        <p:spPr>
          <a:xfrm>
            <a:off x="930275" y="7113590"/>
            <a:ext cx="7435850" cy="5821363"/>
          </a:xfrm>
          <a:prstGeom prst="rect">
            <a:avLst/>
          </a:prstGeom>
        </p:spPr>
        <p:txBody>
          <a:bodyPr vert="horz" lIns="91422" tIns="45713" rIns="91422"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4041441"/>
            <a:ext cx="4029075" cy="741361"/>
          </a:xfrm>
          <a:prstGeom prst="rect">
            <a:avLst/>
          </a:prstGeom>
        </p:spPr>
        <p:txBody>
          <a:bodyPr vert="horz" lIns="91422" tIns="45713" rIns="91422"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5265741" y="14041441"/>
            <a:ext cx="4029075" cy="741361"/>
          </a:xfrm>
          <a:prstGeom prst="rect">
            <a:avLst/>
          </a:prstGeom>
        </p:spPr>
        <p:txBody>
          <a:bodyPr vert="horz" lIns="91422" tIns="45713" rIns="91422" bIns="45713" rtlCol="0" anchor="b"/>
          <a:lstStyle>
            <a:lvl1pPr algn="r">
              <a:defRPr sz="1200"/>
            </a:lvl1pPr>
          </a:lstStyle>
          <a:p>
            <a:fld id="{8F9DCC62-7317-4A91-A82C-25E3E0B1E53A}" type="slidenum">
              <a:rPr lang="en-US" smtClean="0"/>
              <a:t>‹#›</a:t>
            </a:fld>
            <a:endParaRPr lang="en-US"/>
          </a:p>
        </p:txBody>
      </p:sp>
    </p:spTree>
    <p:extLst>
      <p:ext uri="{BB962C8B-B14F-4D97-AF65-F5344CB8AC3E}">
        <p14:creationId xmlns:p14="http://schemas.microsoft.com/office/powerpoint/2010/main" val="1812106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4656" userDrawn="1">
          <p15:clr>
            <a:srgbClr val="F26B43"/>
          </p15:clr>
        </p15:guide>
        <p15:guide id="2" pos="292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9DCC62-7317-4A91-A82C-25E3E0B1E53A}" type="slidenum">
              <a:rPr lang="en-US" smtClean="0"/>
              <a:t>1</a:t>
            </a:fld>
            <a:endParaRPr lang="en-US"/>
          </a:p>
        </p:txBody>
      </p:sp>
    </p:spTree>
    <p:extLst>
      <p:ext uri="{BB962C8B-B14F-4D97-AF65-F5344CB8AC3E}">
        <p14:creationId xmlns:p14="http://schemas.microsoft.com/office/powerpoint/2010/main" val="107571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panose="020F0502020204030204" pitchFamily="34" charset="0"/>
                <a:ea typeface="Times New Roman" panose="02020603050405020304" pitchFamily="18" charset="0"/>
              </a:rPr>
              <a:t>A cross-departmental approach, where all decisions are made during SME Workshops and submitted to the Strike Team for concurrence. Subject Matter Experts will be empowered to make decisions. Timely involvement and informed decision-making at the SMEs level are a critical component. </a:t>
            </a:r>
          </a:p>
          <a:p>
            <a:endParaRPr lang="en-US" sz="1200">
              <a:latin typeface="Calibri" panose="020F0502020204030204" pitchFamily="34" charset="0"/>
            </a:endParaRPr>
          </a:p>
          <a:p>
            <a:pPr defTabSz="931774">
              <a:defRPr/>
            </a:pPr>
            <a:r>
              <a:rPr lang="en-US" sz="1200">
                <a:solidFill>
                  <a:srgbClr val="003366"/>
                </a:solidFill>
                <a:latin typeface="Calibri" panose="020F0502020204030204" pitchFamily="34" charset="0"/>
                <a:ea typeface="Times New Roman" panose="02020603050405020304" pitchFamily="18" charset="0"/>
              </a:rPr>
              <a:t>Project selection and implementation will be delivered with urgency. The program will act swiftly to select mobility projects that can be advanced quickly and align with our Strategic Mobility Plan. Priority will be given to projects that can be expedited.  </a:t>
            </a:r>
          </a:p>
          <a:p>
            <a:pPr defTabSz="931774">
              <a:defRPr/>
            </a:pPr>
            <a:endParaRPr lang="en-US" sz="1200">
              <a:solidFill>
                <a:srgbClr val="003366"/>
              </a:solidFill>
              <a:latin typeface="Calibri" panose="020F0502020204030204" pitchFamily="34" charset="0"/>
              <a:ea typeface="Times New Roman" panose="02020603050405020304" pitchFamily="18" charset="0"/>
            </a:endParaRPr>
          </a:p>
          <a:p>
            <a:pPr defTabSz="931774">
              <a:defRPr/>
            </a:pPr>
            <a:r>
              <a:rPr lang="en-US" sz="1200">
                <a:latin typeface="Calibri" panose="020F0502020204030204" pitchFamily="34" charset="0"/>
                <a:ea typeface="Times New Roman" panose="02020603050405020304" pitchFamily="18" charset="0"/>
              </a:rPr>
              <a:t>The best project isn’t always the perfect project. The best project seeks balance of what we want, need, and can deliver. </a:t>
            </a:r>
            <a:endParaRPr lang="en-US" sz="1200">
              <a:solidFill>
                <a:srgbClr val="003366"/>
              </a:solidFill>
              <a:latin typeface="Arial" panose="020B0604020202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0899B-21F2-4398-A24D-7EFDC8ABE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70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ASHLEY - Differences between SIA and previous processes aka what are we doing differently. Risk based approach, </a:t>
            </a:r>
            <a:r>
              <a:rPr lang="en-US" err="1"/>
              <a:t>etc</a:t>
            </a:r>
            <a:r>
              <a:rPr lang="en-US"/>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CBD2C-6CA3-4BF4-A4B4-248CC0EDB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82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0899B-21F2-4398-A24D-7EFDC8ABE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26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9DCC62-7317-4A91-A82C-25E3E0B1E53A}" type="slidenum">
              <a:rPr lang="en-US" smtClean="0"/>
              <a:t>17</a:t>
            </a:fld>
            <a:endParaRPr lang="en-US"/>
          </a:p>
        </p:txBody>
      </p:sp>
    </p:spTree>
    <p:extLst>
      <p:ext uri="{BB962C8B-B14F-4D97-AF65-F5344CB8AC3E}">
        <p14:creationId xmlns:p14="http://schemas.microsoft.com/office/powerpoint/2010/main" val="39578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 comes from outside the County</a:t>
            </a:r>
          </a:p>
        </p:txBody>
      </p:sp>
      <p:sp>
        <p:nvSpPr>
          <p:cNvPr id="4" name="Slide Number Placeholder 3"/>
          <p:cNvSpPr>
            <a:spLocks noGrp="1"/>
          </p:cNvSpPr>
          <p:nvPr>
            <p:ph type="sldNum" sz="quarter" idx="5"/>
          </p:nvPr>
        </p:nvSpPr>
        <p:spPr/>
        <p:txBody>
          <a:bodyPr/>
          <a:lstStyle/>
          <a:p>
            <a:fld id="{8F9DCC62-7317-4A91-A82C-25E3E0B1E53A}" type="slidenum">
              <a:rPr lang="en-US" smtClean="0"/>
              <a:t>2</a:t>
            </a:fld>
            <a:endParaRPr lang="en-US"/>
          </a:p>
        </p:txBody>
      </p:sp>
    </p:spTree>
    <p:extLst>
      <p:ext uri="{BB962C8B-B14F-4D97-AF65-F5344CB8AC3E}">
        <p14:creationId xmlns:p14="http://schemas.microsoft.com/office/powerpoint/2010/main" val="239199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53"/>
              </a:spcBef>
            </a:pPr>
            <a:r>
              <a:rPr lang="en-US">
                <a:ea typeface="Calibri"/>
                <a:cs typeface="Calibri"/>
              </a:rPr>
              <a:t>We need to invest in all of our transportation needs.</a:t>
            </a:r>
          </a:p>
          <a:p>
            <a:pPr>
              <a:spcBef>
                <a:spcPts val="853"/>
              </a:spcBef>
            </a:pPr>
            <a:endParaRPr lang="en-US">
              <a:ea typeface="Calibri"/>
              <a:cs typeface="Calibri"/>
            </a:endParaRPr>
          </a:p>
          <a:p>
            <a:pPr>
              <a:spcBef>
                <a:spcPts val="853"/>
              </a:spcBef>
            </a:pPr>
            <a:r>
              <a:rPr lang="en-US">
                <a:ea typeface="Calibri"/>
                <a:cs typeface="Calibri"/>
              </a:rPr>
              <a:t>And every neighborhood will benefit from something in this plan... Sidewalks, streetlighting, </a:t>
            </a:r>
            <a:r>
              <a:rPr lang="en-US" err="1">
                <a:ea typeface="Calibri"/>
                <a:cs typeface="Calibri"/>
              </a:rPr>
              <a:t>microtransit</a:t>
            </a:r>
            <a:r>
              <a:rPr lang="en-US">
                <a:ea typeface="Calibri"/>
                <a:cs typeface="Calibri"/>
              </a:rPr>
              <a:t>, or rail, etc.</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8975EE0-F5AD-4E09-B1BE-CED774B504E7}" type="slidenum">
              <a:rPr lang="en-US" smtClean="0"/>
              <a:t>3</a:t>
            </a:fld>
            <a:endParaRPr lang="en-US"/>
          </a:p>
        </p:txBody>
      </p:sp>
    </p:spTree>
    <p:extLst>
      <p:ext uri="{BB962C8B-B14F-4D97-AF65-F5344CB8AC3E}">
        <p14:creationId xmlns:p14="http://schemas.microsoft.com/office/powerpoint/2010/main" val="3497013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Investment in Roads means: sidewalks, pedestrian crossings, streetscapes, street lighting, etc. </a:t>
            </a:r>
          </a:p>
          <a:p>
            <a:endParaRPr lang="en-US"/>
          </a:p>
          <a:p>
            <a:r>
              <a:rPr lang="en-US"/>
              <a:t>This investment will grow business and job opportunities at all scales and skill levels creating pathways for career advancement and business expansion.</a:t>
            </a:r>
          </a:p>
          <a:p>
            <a:endParaRPr lang="en-US"/>
          </a:p>
          <a:p>
            <a:r>
              <a:rPr lang="en-US"/>
              <a:t>We will need concrete crews, electricians, foremen, construction managers, paving contractors and roadway construction contractors.... Just to name a few.</a:t>
            </a:r>
          </a:p>
        </p:txBody>
      </p:sp>
      <p:sp>
        <p:nvSpPr>
          <p:cNvPr id="4" name="Slide Number Placeholder 3"/>
          <p:cNvSpPr>
            <a:spLocks noGrp="1"/>
          </p:cNvSpPr>
          <p:nvPr>
            <p:ph type="sldNum" sz="quarter" idx="5"/>
          </p:nvPr>
        </p:nvSpPr>
        <p:spPr/>
        <p:txBody>
          <a:bodyPr/>
          <a:lstStyle/>
          <a:p>
            <a:fld id="{8F9DCC62-7317-4A91-A82C-25E3E0B1E53A}" type="slidenum">
              <a:rPr lang="en-US" smtClean="0"/>
              <a:t>4</a:t>
            </a:fld>
            <a:endParaRPr lang="en-US"/>
          </a:p>
        </p:txBody>
      </p:sp>
    </p:spTree>
    <p:extLst>
      <p:ext uri="{BB962C8B-B14F-4D97-AF65-F5344CB8AC3E}">
        <p14:creationId xmlns:p14="http://schemas.microsoft.com/office/powerpoint/2010/main" val="329612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Strategic Investment Areas identify transportation projects tailored to the uniqueness of every part of our city.</a:t>
            </a:r>
          </a:p>
          <a:p>
            <a:endParaRPr lang="en-US"/>
          </a:p>
          <a:p>
            <a:r>
              <a:rPr lang="en-US"/>
              <a:t>The SIAs are Neighborhood and corridor specific  - </a:t>
            </a:r>
            <a:r>
              <a:rPr lang="en-US" err="1"/>
              <a:t>Beatties</a:t>
            </a:r>
            <a:r>
              <a:rPr lang="en-US"/>
              <a:t> Ford has different needs than Harrisburg Road.</a:t>
            </a:r>
          </a:p>
        </p:txBody>
      </p:sp>
      <p:sp>
        <p:nvSpPr>
          <p:cNvPr id="4" name="Slide Number Placeholder 3"/>
          <p:cNvSpPr>
            <a:spLocks noGrp="1"/>
          </p:cNvSpPr>
          <p:nvPr>
            <p:ph type="sldNum" sz="quarter" idx="5"/>
          </p:nvPr>
        </p:nvSpPr>
        <p:spPr/>
        <p:txBody>
          <a:bodyPr/>
          <a:lstStyle/>
          <a:p>
            <a:fld id="{8F9DCC62-7317-4A91-A82C-25E3E0B1E53A}" type="slidenum">
              <a:rPr lang="en-US" smtClean="0"/>
              <a:t>5</a:t>
            </a:fld>
            <a:endParaRPr lang="en-US"/>
          </a:p>
        </p:txBody>
      </p:sp>
    </p:spTree>
    <p:extLst>
      <p:ext uri="{BB962C8B-B14F-4D97-AF65-F5344CB8AC3E}">
        <p14:creationId xmlns:p14="http://schemas.microsoft.com/office/powerpoint/2010/main" val="184801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our investment in the bus system will expand business and job opportunities.</a:t>
            </a:r>
          </a:p>
          <a:p>
            <a:endParaRPr lang="en-US"/>
          </a:p>
          <a:p>
            <a:r>
              <a:rPr lang="en-US"/>
              <a:t>That includes over 200 new bus operators and more </a:t>
            </a:r>
            <a:r>
              <a:rPr lang="en-US" err="1"/>
              <a:t>microtransit</a:t>
            </a:r>
            <a:r>
              <a:rPr lang="en-US"/>
              <a:t> service providers to cover 19 zones and over 100 sq. miles of service area!</a:t>
            </a:r>
          </a:p>
          <a:p>
            <a:endParaRPr lang="en-US"/>
          </a:p>
          <a:p>
            <a:r>
              <a:rPr lang="en-US"/>
              <a:t>And we can do this fast!</a:t>
            </a:r>
          </a:p>
          <a:p>
            <a:endParaRPr lang="en-US"/>
          </a:p>
          <a:p>
            <a:r>
              <a:rPr lang="en-US"/>
              <a:t>All bus route improvements and </a:t>
            </a:r>
            <a:r>
              <a:rPr lang="en-US" err="1"/>
              <a:t>microtranst</a:t>
            </a:r>
            <a:r>
              <a:rPr lang="en-US"/>
              <a:t> zones will start immediately and be fully operational in 5 years.</a:t>
            </a:r>
          </a:p>
          <a:p>
            <a:endParaRPr lang="en-US"/>
          </a:p>
        </p:txBody>
      </p:sp>
      <p:sp>
        <p:nvSpPr>
          <p:cNvPr id="4" name="Slide Number Placeholder 3"/>
          <p:cNvSpPr>
            <a:spLocks noGrp="1"/>
          </p:cNvSpPr>
          <p:nvPr>
            <p:ph type="sldNum" sz="quarter" idx="5"/>
          </p:nvPr>
        </p:nvSpPr>
        <p:spPr/>
        <p:txBody>
          <a:bodyPr/>
          <a:lstStyle/>
          <a:p>
            <a:fld id="{8F9DCC62-7317-4A91-A82C-25E3E0B1E53A}" type="slidenum">
              <a:rPr lang="en-US" smtClean="0"/>
              <a:t>6</a:t>
            </a:fld>
            <a:endParaRPr lang="en-US"/>
          </a:p>
        </p:txBody>
      </p:sp>
    </p:spTree>
    <p:extLst>
      <p:ext uri="{BB962C8B-B14F-4D97-AF65-F5344CB8AC3E}">
        <p14:creationId xmlns:p14="http://schemas.microsoft.com/office/powerpoint/2010/main" val="337969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reach of the proposed bus plan is beyond anything Charlotte has seen before.</a:t>
            </a:r>
          </a:p>
        </p:txBody>
      </p:sp>
      <p:sp>
        <p:nvSpPr>
          <p:cNvPr id="4" name="Slide Number Placeholder 3"/>
          <p:cNvSpPr>
            <a:spLocks noGrp="1"/>
          </p:cNvSpPr>
          <p:nvPr>
            <p:ph type="sldNum" sz="quarter" idx="5"/>
          </p:nvPr>
        </p:nvSpPr>
        <p:spPr/>
        <p:txBody>
          <a:bodyPr/>
          <a:lstStyle/>
          <a:p>
            <a:fld id="{8F9DCC62-7317-4A91-A82C-25E3E0B1E53A}" type="slidenum">
              <a:rPr lang="en-US" smtClean="0"/>
              <a:t>7</a:t>
            </a:fld>
            <a:endParaRPr lang="en-US"/>
          </a:p>
        </p:txBody>
      </p:sp>
    </p:spTree>
    <p:extLst>
      <p:ext uri="{BB962C8B-B14F-4D97-AF65-F5344CB8AC3E}">
        <p14:creationId xmlns:p14="http://schemas.microsoft.com/office/powerpoint/2010/main" val="124672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get Gold Line East and West.</a:t>
            </a:r>
          </a:p>
          <a:p>
            <a:endParaRPr lang="en-US"/>
          </a:p>
          <a:p>
            <a:r>
              <a:rPr lang="en-US"/>
              <a:t>We get multiple Red Line stations.</a:t>
            </a:r>
          </a:p>
          <a:p>
            <a:endParaRPr lang="en-US"/>
          </a:p>
          <a:p>
            <a:r>
              <a:rPr lang="en-US"/>
              <a:t>We get Silver Line from the Airport to Uptown to Bojangles.</a:t>
            </a:r>
          </a:p>
          <a:p>
            <a:endParaRPr lang="en-US"/>
          </a:p>
        </p:txBody>
      </p:sp>
      <p:sp>
        <p:nvSpPr>
          <p:cNvPr id="4" name="Slide Number Placeholder 3"/>
          <p:cNvSpPr>
            <a:spLocks noGrp="1"/>
          </p:cNvSpPr>
          <p:nvPr>
            <p:ph type="sldNum" sz="quarter" idx="5"/>
          </p:nvPr>
        </p:nvSpPr>
        <p:spPr/>
        <p:txBody>
          <a:bodyPr/>
          <a:lstStyle/>
          <a:p>
            <a:fld id="{8F9DCC62-7317-4A91-A82C-25E3E0B1E53A}" type="slidenum">
              <a:rPr lang="en-US" smtClean="0"/>
              <a:t>8</a:t>
            </a:fld>
            <a:endParaRPr lang="en-US"/>
          </a:p>
        </p:txBody>
      </p:sp>
    </p:spTree>
    <p:extLst>
      <p:ext uri="{BB962C8B-B14F-4D97-AF65-F5344CB8AC3E}">
        <p14:creationId xmlns:p14="http://schemas.microsoft.com/office/powerpoint/2010/main" val="251362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solidFill>
                  <a:srgbClr val="003366"/>
                </a:solidFill>
                <a:effectLst/>
                <a:latin typeface="Calibri" panose="020F0502020204030204" pitchFamily="34" charset="0"/>
                <a:ea typeface="Times New Roman" panose="02020603050405020304" pitchFamily="18" charset="0"/>
              </a:rPr>
              <a:t> </a:t>
            </a:r>
            <a:r>
              <a:rPr lang="en-US" sz="1100" b="1">
                <a:solidFill>
                  <a:srgbClr val="003366"/>
                </a:solidFill>
                <a:effectLst/>
                <a:latin typeface="Calibri" panose="020F0502020204030204" pitchFamily="34" charset="0"/>
                <a:ea typeface="Times New Roman" panose="02020603050405020304" pitchFamily="18" charset="0"/>
              </a:rPr>
              <a:t>Goal 1.   Identify, design, and construct mobility projects for FY25 Program funds. ($55M)</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a:solidFill>
                  <a:srgbClr val="003366"/>
                </a:solidFill>
                <a:effectLst/>
                <a:latin typeface="Calibri" panose="020F0502020204030204" pitchFamily="34" charset="0"/>
                <a:ea typeface="Times New Roman" panose="02020603050405020304" pitchFamily="18" charset="0"/>
              </a:rPr>
              <a:t>  Obj 1)   Identify “bundles” of projects in up to 3 Strategic Investment Areas.</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a:solidFill>
                  <a:srgbClr val="003366"/>
                </a:solidFill>
                <a:effectLst/>
                <a:latin typeface="Calibri" panose="020F0502020204030204" pitchFamily="34" charset="0"/>
                <a:ea typeface="Times New Roman" panose="02020603050405020304" pitchFamily="18" charset="0"/>
              </a:rPr>
              <a:t>  Obj 2)   Design and construct impactful, quick-win projects (Phase1).</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a:solidFill>
                  <a:srgbClr val="003366"/>
                </a:solidFill>
                <a:effectLst/>
                <a:latin typeface="Calibri" panose="020F0502020204030204" pitchFamily="34" charset="0"/>
                <a:ea typeface="Times New Roman" panose="02020603050405020304" pitchFamily="18" charset="0"/>
              </a:rPr>
              <a:t>  Obj 3)   Identify Phase 2 projects that will enhance/build-upon Phase 1 projects. </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b="1">
                <a:solidFill>
                  <a:srgbClr val="003366"/>
                </a:solidFill>
                <a:effectLst/>
                <a:latin typeface="Calibri" panose="020F0502020204030204" pitchFamily="34" charset="0"/>
                <a:ea typeface="Times New Roman" panose="02020603050405020304" pitchFamily="18" charset="0"/>
              </a:rPr>
              <a:t> </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b="1">
                <a:solidFill>
                  <a:srgbClr val="003366"/>
                </a:solidFill>
                <a:effectLst/>
                <a:latin typeface="Calibri" panose="020F0502020204030204" pitchFamily="34" charset="0"/>
                <a:ea typeface="Times New Roman" panose="02020603050405020304" pitchFamily="18" charset="0"/>
              </a:rPr>
              <a:t>Goal 2. Develop a Program Implementation Plan outlining an express delivery process.</a:t>
            </a:r>
            <a:endParaRPr lang="en-US" sz="1100">
              <a:solidFill>
                <a:srgbClr val="003366"/>
              </a:solidFill>
              <a:effectLst/>
              <a:latin typeface="Arial" panose="020B0604020202020204" pitchFamily="34" charset="0"/>
              <a:ea typeface="Times New Roman" panose="02020603050405020304" pitchFamily="18" charset="0"/>
            </a:endParaRPr>
          </a:p>
          <a:p>
            <a:pPr marL="537210" marR="0" indent="-537210">
              <a:spcBef>
                <a:spcPts val="0"/>
              </a:spcBef>
              <a:spcAft>
                <a:spcPts val="0"/>
              </a:spcAft>
            </a:pPr>
            <a:r>
              <a:rPr lang="en-US" sz="1100" b="1">
                <a:solidFill>
                  <a:srgbClr val="003366"/>
                </a:solidFill>
                <a:effectLst/>
                <a:latin typeface="Calibri" panose="020F0502020204030204" pitchFamily="34" charset="0"/>
                <a:ea typeface="Times New Roman" panose="02020603050405020304" pitchFamily="18" charset="0"/>
              </a:rPr>
              <a:t>  </a:t>
            </a:r>
            <a:r>
              <a:rPr lang="en-US" sz="1100">
                <a:solidFill>
                  <a:srgbClr val="003366"/>
                </a:solidFill>
                <a:effectLst/>
                <a:latin typeface="Calibri" panose="020F0502020204030204" pitchFamily="34" charset="0"/>
                <a:ea typeface="Times New Roman" panose="02020603050405020304" pitchFamily="18" charset="0"/>
              </a:rPr>
              <a:t>Obj 1)   The program team will administer and implement mobility projects from initiation to construction completion, acting as a one-stop-shop</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a:solidFill>
                  <a:srgbClr val="003366"/>
                </a:solidFill>
                <a:effectLst/>
                <a:latin typeface="Calibri" panose="020F0502020204030204" pitchFamily="34" charset="0"/>
                <a:ea typeface="Times New Roman" panose="02020603050405020304" pitchFamily="18" charset="0"/>
              </a:rPr>
              <a:t>  Obj 2)   Outline resource management plan to allow a one-stop-shop delivery.</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a:solidFill>
                  <a:srgbClr val="003366"/>
                </a:solidFill>
                <a:effectLst/>
                <a:latin typeface="Calibri" panose="020F0502020204030204" pitchFamily="34" charset="0"/>
                <a:ea typeface="Times New Roman" panose="02020603050405020304" pitchFamily="18" charset="0"/>
              </a:rPr>
              <a:t>  Obj 3)   Establishing monitoring and reporting process to track program success.</a:t>
            </a:r>
            <a:endParaRPr lang="en-US" sz="1100">
              <a:solidFill>
                <a:srgbClr val="003366"/>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100">
                <a:solidFill>
                  <a:srgbClr val="1F497D"/>
                </a:solidFill>
                <a:effectLst/>
                <a:latin typeface="Calibri" panose="020F0502020204030204" pitchFamily="34" charset="0"/>
                <a:ea typeface="Times New Roman" panose="02020603050405020304" pitchFamily="18" charset="0"/>
              </a:rPr>
              <a:t> </a:t>
            </a:r>
            <a:endParaRPr lang="en-US" sz="1100">
              <a:solidFill>
                <a:srgbClr val="003366"/>
              </a:solidFill>
              <a:effectLst/>
              <a:latin typeface="Arial" panose="020B0604020202020204" pitchFamily="34" charset="0"/>
              <a:ea typeface="Times New Roman" panose="02020603050405020304" pitchFamily="18" charset="0"/>
            </a:endParaRPr>
          </a:p>
          <a:p>
            <a:pPr marL="0" marR="0" fontAlgn="base">
              <a:spcBef>
                <a:spcPts val="0"/>
              </a:spcBef>
              <a:spcAft>
                <a:spcPts val="0"/>
              </a:spcAft>
            </a:pPr>
            <a:r>
              <a:rPr lang="en-US" sz="1100" b="1">
                <a:solidFill>
                  <a:srgbClr val="003366"/>
                </a:solidFill>
                <a:effectLst/>
                <a:latin typeface="Calibri" panose="020F0502020204030204" pitchFamily="34" charset="0"/>
                <a:ea typeface="Times New Roman" panose="02020603050405020304" pitchFamily="18" charset="0"/>
              </a:rPr>
              <a:t>Goal 3.   Identify, design, and construct projects in 2 SIAs</a:t>
            </a:r>
          </a:p>
          <a:p>
            <a:pPr marL="0" marR="0" fontAlgn="base">
              <a:spcBef>
                <a:spcPts val="0"/>
              </a:spcBef>
              <a:spcAft>
                <a:spcPts val="0"/>
              </a:spcAft>
            </a:pPr>
            <a:r>
              <a:rPr lang="en-US" sz="1100">
                <a:solidFill>
                  <a:srgbClr val="003366"/>
                </a:solidFill>
                <a:effectLst/>
                <a:latin typeface="Calibri" panose="020F0502020204030204" pitchFamily="34" charset="0"/>
                <a:ea typeface="Times New Roman" panose="02020603050405020304" pitchFamily="18" charset="0"/>
              </a:rPr>
              <a:t>  Obj 1)   Identify “bundles” of projects in each SIA to maximize benefit and optimize delivery efficiency.</a:t>
            </a:r>
            <a:endParaRPr lang="en-US" sz="1100">
              <a:solidFill>
                <a:srgbClr val="003366"/>
              </a:solidFill>
              <a:effectLst/>
              <a:latin typeface="Arial" panose="020B0604020202020204" pitchFamily="34" charset="0"/>
              <a:ea typeface="Times New Roman" panose="02020603050405020304" pitchFamily="18" charset="0"/>
            </a:endParaRPr>
          </a:p>
          <a:p>
            <a:pPr marL="537210" marR="0" indent="-537210" fontAlgn="base">
              <a:spcBef>
                <a:spcPts val="0"/>
              </a:spcBef>
              <a:spcAft>
                <a:spcPts val="0"/>
              </a:spcAft>
            </a:pPr>
            <a:r>
              <a:rPr lang="en-US" sz="1100">
                <a:effectLst/>
                <a:latin typeface="Calibri" panose="020F0502020204030204" pitchFamily="34" charset="0"/>
                <a:ea typeface="Times New Roman" panose="02020603050405020304" pitchFamily="18" charset="0"/>
              </a:rPr>
              <a:t>  Obj 2)   Harrisburg – Far East</a:t>
            </a:r>
          </a:p>
          <a:p>
            <a:pPr marL="537210" marR="0" indent="-537210" fontAlgn="base">
              <a:spcBef>
                <a:spcPts val="0"/>
              </a:spcBef>
              <a:spcAft>
                <a:spcPts val="0"/>
              </a:spcAft>
            </a:pPr>
            <a:r>
              <a:rPr lang="en-US" sz="1100">
                <a:effectLst/>
                <a:latin typeface="Calibri" panose="020F0502020204030204" pitchFamily="34" charset="0"/>
                <a:ea typeface="Times New Roman" panose="02020603050405020304" pitchFamily="18" charset="0"/>
              </a:rPr>
              <a:t>  Obj 3)   Arrowood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3366"/>
                </a:solidFill>
                <a:effectLst/>
                <a:latin typeface="Calibri" panose="020F0502020204030204" pitchFamily="34" charset="0"/>
                <a:ea typeface="Times New Roman" panose="02020603050405020304" pitchFamily="18" charset="0"/>
              </a:rPr>
              <a:t>Overall Goal: Deliver a successful pilot Strategic Investment Areas Program that will become the blueprint by which future SIA projects are selected, managed, and delivered.</a:t>
            </a:r>
            <a:endParaRPr lang="en-US" sz="1100">
              <a:solidFill>
                <a:srgbClr val="003366"/>
              </a:solidFill>
              <a:effectLst/>
              <a:latin typeface="Arial" panose="020B0604020202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CBD2C-6CA3-4BF4-A4B4-248CC0EDB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33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AE77-AFE9-C931-4A52-5BA18D471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68F7DB-6FC0-DAD2-98E4-4F1A44F8B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1395749-1EF4-D438-43E7-26BC89DE136A}"/>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271374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7DA7-76DA-6582-219F-B11B1B0AE0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C5AB82-A5B1-2958-20E3-3743BF062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FED00-C14B-5822-A7C0-F2E83C98384C}"/>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5" name="Footer Placeholder 4">
            <a:extLst>
              <a:ext uri="{FF2B5EF4-FFF2-40B4-BE49-F238E27FC236}">
                <a16:creationId xmlns:a16="http://schemas.microsoft.com/office/drawing/2014/main" id="{57B956DA-E50F-69FE-082C-6FF5A9F1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90F4AA-880D-5D53-21CB-C00ADA75E478}"/>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10504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165AE-2A88-095D-E6FD-B74C12715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8E170-B3E5-B53A-5702-4D0507F828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FF9A1-5EDC-52E0-2D94-D5F4685A555D}"/>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5" name="Footer Placeholder 4">
            <a:extLst>
              <a:ext uri="{FF2B5EF4-FFF2-40B4-BE49-F238E27FC236}">
                <a16:creationId xmlns:a16="http://schemas.microsoft.com/office/drawing/2014/main" id="{CF03946F-8DE2-3008-CB97-9C8275B34D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1929B4-9EF1-5872-ACCC-5993287FE07B}"/>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4278965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2208-8F7B-6B12-F5B1-E066A4324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E4A91-1C06-985E-38BA-77F8C8F66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F9FE4F-89AB-0101-EB0C-BB72F067E21D}"/>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5" name="Footer Placeholder 4">
            <a:extLst>
              <a:ext uri="{FF2B5EF4-FFF2-40B4-BE49-F238E27FC236}">
                <a16:creationId xmlns:a16="http://schemas.microsoft.com/office/drawing/2014/main" id="{2812476A-A985-A05A-456C-9EF752DB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D2E0D-5D99-0F43-9498-EAF203AAC68B}"/>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2305322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6637-3203-82F8-1781-91BFF3F6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6968A-778A-66D8-DA3A-E18ED2690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E4AA4-DB8D-66A6-48B1-8A7DD4279061}"/>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5" name="Footer Placeholder 4">
            <a:extLst>
              <a:ext uri="{FF2B5EF4-FFF2-40B4-BE49-F238E27FC236}">
                <a16:creationId xmlns:a16="http://schemas.microsoft.com/office/drawing/2014/main" id="{6CE99D05-C198-345A-6735-13B91C9AC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5FF4F-8F36-BED7-8AB0-7634B48BDB07}"/>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129221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CEF0-77EE-C6F8-58A4-6C6FF1FBBA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B2B706-2749-F6B0-6BAC-D477C4842F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F5BFE9-36B5-6A11-793B-4C637BBD96ED}"/>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5" name="Footer Placeholder 4">
            <a:extLst>
              <a:ext uri="{FF2B5EF4-FFF2-40B4-BE49-F238E27FC236}">
                <a16:creationId xmlns:a16="http://schemas.microsoft.com/office/drawing/2014/main" id="{4BBD8C29-D0BC-6514-4AF4-D73015EE0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24429-2741-49D0-6F7C-E075626E6A57}"/>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411635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EED1-9F76-8823-5832-2624F515F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35E59-C621-EA2A-5223-DB3DB2258D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99FFC8-AF88-667C-0C2D-B383317D7F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5C6F56-357F-1F10-CC61-E8AA92862074}"/>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6" name="Footer Placeholder 5">
            <a:extLst>
              <a:ext uri="{FF2B5EF4-FFF2-40B4-BE49-F238E27FC236}">
                <a16:creationId xmlns:a16="http://schemas.microsoft.com/office/drawing/2014/main" id="{7C64EB69-0AF8-9C8E-C9DB-38F05C03F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11DEC7-F2EC-FDB7-32E5-DF89102551AE}"/>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335875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2048-DB3B-DAA5-A4F2-272E62FAC5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7070C-BB3A-D765-887A-DCC1AEF66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E5AA69-2C82-EA14-DC74-ED291CAA6C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7F988D-81FB-E2D6-CB43-FC90E62A7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C895F-7FE9-3669-CE24-9AB03C760E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B1F5D-AF5D-CCC0-14B8-4960A35CA116}"/>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8" name="Footer Placeholder 7">
            <a:extLst>
              <a:ext uri="{FF2B5EF4-FFF2-40B4-BE49-F238E27FC236}">
                <a16:creationId xmlns:a16="http://schemas.microsoft.com/office/drawing/2014/main" id="{BFD39E74-8464-4E3D-270C-D4A4E02FE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45CA05-00D2-F6BC-930E-C6C2F4C8826D}"/>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19933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EF2B1-BB9F-57FA-BF47-2025E55AC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ACE1CA-1B09-6A2B-4EC3-5C29498F82A1}"/>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4" name="Footer Placeholder 3">
            <a:extLst>
              <a:ext uri="{FF2B5EF4-FFF2-40B4-BE49-F238E27FC236}">
                <a16:creationId xmlns:a16="http://schemas.microsoft.com/office/drawing/2014/main" id="{8D84714F-4A07-C95B-5302-E42CED2023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D537B4-C13E-E4FC-A3DD-B98354B6503E}"/>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2988855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2BD792-71D0-D125-69AF-AC49FAAB3688}"/>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3" name="Footer Placeholder 2">
            <a:extLst>
              <a:ext uri="{FF2B5EF4-FFF2-40B4-BE49-F238E27FC236}">
                <a16:creationId xmlns:a16="http://schemas.microsoft.com/office/drawing/2014/main" id="{7DB7B107-F762-D0AE-C920-B79C098E37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F1B68E-2D76-1AB8-B0A5-CE03D35AB442}"/>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3919594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B495-74BB-95BD-B780-9AFD7595A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49B55B-443C-5DF9-0A7F-9D3D0B99D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82589-23F5-B890-E17C-74449D723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22356-8D14-493C-A369-831A04905B53}"/>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6" name="Footer Placeholder 5">
            <a:extLst>
              <a:ext uri="{FF2B5EF4-FFF2-40B4-BE49-F238E27FC236}">
                <a16:creationId xmlns:a16="http://schemas.microsoft.com/office/drawing/2014/main" id="{13CBCAB8-9D5F-060A-8BC7-3953D393E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61115-B2B7-0449-E02B-AB8D3F2BA8F4}"/>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214298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61A1-C458-4280-E42A-CAD5EAC17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13C12-5BB4-55B3-0A9F-45AC70C71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2E20A-5192-8AAF-63CD-7E414AE3C749}"/>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5" name="Footer Placeholder 4">
            <a:extLst>
              <a:ext uri="{FF2B5EF4-FFF2-40B4-BE49-F238E27FC236}">
                <a16:creationId xmlns:a16="http://schemas.microsoft.com/office/drawing/2014/main" id="{7BF6609C-B9B3-10D7-4C13-7FD1B1BAF5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C2C73-2EDE-2565-F4B2-36A7FF9E1522}"/>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4095982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CE32-B3B6-7EC8-64BB-8538444B1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0B66F1-864F-4122-A01C-75D491AE0B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3FEF7-6096-82A2-F321-A7FEF7341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E943BB-36D7-AA6B-8A26-F9F41CC80570}"/>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6" name="Footer Placeholder 5">
            <a:extLst>
              <a:ext uri="{FF2B5EF4-FFF2-40B4-BE49-F238E27FC236}">
                <a16:creationId xmlns:a16="http://schemas.microsoft.com/office/drawing/2014/main" id="{6A3EB377-B7CA-730A-3CF3-4A91FE157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9E8A-9B43-6568-77C1-9F229848625C}"/>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2815543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C7A4-D657-D62A-7AFC-8921897B1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D0216B-6987-0303-A8C8-74DF54E306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2785-70CC-FF4A-0083-A5C8F8AEF2BC}"/>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5" name="Footer Placeholder 4">
            <a:extLst>
              <a:ext uri="{FF2B5EF4-FFF2-40B4-BE49-F238E27FC236}">
                <a16:creationId xmlns:a16="http://schemas.microsoft.com/office/drawing/2014/main" id="{1C2F25D6-9E2D-F2F7-275A-BC1FDA41A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28B58-BE2E-89EE-AA76-90934D8799DA}"/>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294144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6B9AF-15FA-2A92-61A9-E730E44AE1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03276-C346-7CE0-FC91-09BC7E603C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A0EFA-3625-E11C-4978-EB1A5BD27FB9}"/>
              </a:ext>
            </a:extLst>
          </p:cNvPr>
          <p:cNvSpPr>
            <a:spLocks noGrp="1"/>
          </p:cNvSpPr>
          <p:nvPr>
            <p:ph type="dt" sz="half" idx="10"/>
          </p:nvPr>
        </p:nvSpPr>
        <p:spPr/>
        <p:txBody>
          <a:bodyPr/>
          <a:lstStyle/>
          <a:p>
            <a:fld id="{A35D6136-0058-4D3E-A154-E9AADFD1A7EE}" type="datetimeFigureOut">
              <a:rPr lang="en-US" smtClean="0"/>
              <a:t>8/19/2025</a:t>
            </a:fld>
            <a:endParaRPr lang="en-US"/>
          </a:p>
        </p:txBody>
      </p:sp>
      <p:sp>
        <p:nvSpPr>
          <p:cNvPr id="5" name="Footer Placeholder 4">
            <a:extLst>
              <a:ext uri="{FF2B5EF4-FFF2-40B4-BE49-F238E27FC236}">
                <a16:creationId xmlns:a16="http://schemas.microsoft.com/office/drawing/2014/main" id="{FD8D4106-5775-F7FB-8D61-15BAF5CE0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AF3F7-C45A-0D99-FCED-634BC9FED1F0}"/>
              </a:ext>
            </a:extLst>
          </p:cNvPr>
          <p:cNvSpPr>
            <a:spLocks noGrp="1"/>
          </p:cNvSpPr>
          <p:nvPr>
            <p:ph type="sldNum" sz="quarter" idx="12"/>
          </p:nvPr>
        </p:nvSpPr>
        <p:spPr/>
        <p:txBody>
          <a:bodyPr/>
          <a:lstStyle/>
          <a:p>
            <a:fld id="{60511A86-DFBB-46C9-B622-BD2E261FDD0B}" type="slidenum">
              <a:rPr lang="en-US" smtClean="0"/>
              <a:t>‹#›</a:t>
            </a:fld>
            <a:endParaRPr lang="en-US"/>
          </a:p>
        </p:txBody>
      </p:sp>
    </p:spTree>
    <p:extLst>
      <p:ext uri="{BB962C8B-B14F-4D97-AF65-F5344CB8AC3E}">
        <p14:creationId xmlns:p14="http://schemas.microsoft.com/office/powerpoint/2010/main" val="205259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3EE43BA-036B-CB86-84F3-CCA8E88EED63}"/>
              </a:ext>
            </a:extLst>
          </p:cNvPr>
          <p:cNvSpPr/>
          <p:nvPr userDrawn="1"/>
        </p:nvSpPr>
        <p:spPr>
          <a:xfrm>
            <a:off x="-4595" y="4953383"/>
            <a:ext cx="12196595" cy="1948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53894F78-8F46-43DF-9D1E-F0E2803251BB}"/>
              </a:ext>
            </a:extLst>
          </p:cNvPr>
          <p:cNvSpPr>
            <a:spLocks noGrp="1"/>
          </p:cNvSpPr>
          <p:nvPr>
            <p:ph type="ctrTitle"/>
          </p:nvPr>
        </p:nvSpPr>
        <p:spPr>
          <a:xfrm>
            <a:off x="443344" y="1518592"/>
            <a:ext cx="10873487" cy="2499587"/>
          </a:xfrm>
        </p:spPr>
        <p:txBody>
          <a:bodyPr anchor="b">
            <a:noAutofit/>
          </a:bodyPr>
          <a:lstStyle>
            <a:lvl1pPr algn="l">
              <a:lnSpc>
                <a:spcPct val="80000"/>
              </a:lnSpc>
              <a:defRPr sz="8800" b="1" baseline="0">
                <a:ln w="12700">
                  <a:solidFill>
                    <a:srgbClr val="1A844B"/>
                  </a:solidFill>
                </a:ln>
                <a:solidFill>
                  <a:srgbClr val="0A7D8C"/>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C17EDF-E4F5-4B1C-ACD2-9522543765B4}"/>
              </a:ext>
            </a:extLst>
          </p:cNvPr>
          <p:cNvSpPr>
            <a:spLocks noGrp="1"/>
          </p:cNvSpPr>
          <p:nvPr>
            <p:ph type="subTitle" idx="1"/>
          </p:nvPr>
        </p:nvSpPr>
        <p:spPr>
          <a:xfrm>
            <a:off x="443345" y="4110260"/>
            <a:ext cx="9144000" cy="1655762"/>
          </a:xfrm>
          <a:ln>
            <a:noFill/>
          </a:ln>
        </p:spPr>
        <p:txBody>
          <a:bodyPr/>
          <a:lstStyle>
            <a:lvl1pPr marL="0" indent="0" algn="l">
              <a:buNone/>
              <a:defRPr sz="2400" b="1" cap="all" spc="100" baseline="0">
                <a:ln w="12700">
                  <a:noFill/>
                </a:ln>
                <a:solidFill>
                  <a:schemeClr val="tx1"/>
                </a:solidFill>
                <a:latin typeface="+mj-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8E283690-24DC-4EE2-849E-405931E947C8}"/>
              </a:ext>
            </a:extLst>
          </p:cNvPr>
          <p:cNvCxnSpPr>
            <a:cxnSpLocks/>
          </p:cNvCxnSpPr>
          <p:nvPr userDrawn="1"/>
        </p:nvCxnSpPr>
        <p:spPr>
          <a:xfrm flipH="1">
            <a:off x="502104" y="1199079"/>
            <a:ext cx="11194596" cy="0"/>
          </a:xfrm>
          <a:prstGeom prst="line">
            <a:avLst/>
          </a:prstGeom>
          <a:ln w="69850" cap="rnd">
            <a:solidFill>
              <a:srgbClr val="59489F"/>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with low confidence">
            <a:extLst>
              <a:ext uri="{FF2B5EF4-FFF2-40B4-BE49-F238E27FC236}">
                <a16:creationId xmlns:a16="http://schemas.microsoft.com/office/drawing/2014/main" id="{EF88003C-B7C0-F478-0470-F94E54A1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105" y="110220"/>
            <a:ext cx="2355804" cy="959920"/>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52C3E075-4131-C6BF-BF1B-6AE8E8E293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0" t="660" r="198" b="67350"/>
          <a:stretch/>
        </p:blipFill>
        <p:spPr>
          <a:xfrm>
            <a:off x="-4595" y="4677686"/>
            <a:ext cx="12196596" cy="2223954"/>
          </a:xfrm>
          <a:prstGeom prst="rect">
            <a:avLst/>
          </a:prstGeom>
        </p:spPr>
      </p:pic>
      <p:sp>
        <p:nvSpPr>
          <p:cNvPr id="5" name="Date Placeholder 3">
            <a:extLst>
              <a:ext uri="{FF2B5EF4-FFF2-40B4-BE49-F238E27FC236}">
                <a16:creationId xmlns:a16="http://schemas.microsoft.com/office/drawing/2014/main" id="{F1CB37A1-96D4-B3B1-6FE0-5330FAA8C922}"/>
              </a:ext>
            </a:extLst>
          </p:cNvPr>
          <p:cNvSpPr>
            <a:spLocks noGrp="1"/>
          </p:cNvSpPr>
          <p:nvPr>
            <p:ph type="dt" sz="half" idx="10"/>
          </p:nvPr>
        </p:nvSpPr>
        <p:spPr>
          <a:xfrm>
            <a:off x="8953500" y="577237"/>
            <a:ext cx="2743200" cy="365125"/>
          </a:xfrm>
          <a:prstGeom prst="rect">
            <a:avLst/>
          </a:prstGeom>
        </p:spPr>
        <p:txBody>
          <a:bodyPr/>
          <a:lstStyle>
            <a:lvl1pPr algn="r">
              <a:defRPr b="1" strike="noStrike" spc="100" baseline="0">
                <a:ln>
                  <a:noFill/>
                </a:ln>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latin typeface="+mj-lt"/>
            </a:endParaRPr>
          </a:p>
        </p:txBody>
      </p:sp>
    </p:spTree>
    <p:extLst>
      <p:ext uri="{BB962C8B-B14F-4D97-AF65-F5344CB8AC3E}">
        <p14:creationId xmlns:p14="http://schemas.microsoft.com/office/powerpoint/2010/main" val="2771430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287E-8AE0-405A-94AF-88234714E64C}"/>
              </a:ext>
            </a:extLst>
          </p:cNvPr>
          <p:cNvSpPr>
            <a:spLocks noGrp="1"/>
          </p:cNvSpPr>
          <p:nvPr>
            <p:ph type="title"/>
          </p:nvPr>
        </p:nvSpPr>
        <p:spPr/>
        <p:txBody>
          <a:bodyPr/>
          <a:lstStyle>
            <a:lvl1pPr>
              <a:defRPr b="1">
                <a:ln w="19050">
                  <a:noFill/>
                </a:ln>
                <a:solidFill>
                  <a:srgbClr val="0A7D8C"/>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543B8EE-D964-413B-842A-431A78C3DE0D}"/>
              </a:ext>
            </a:extLst>
          </p:cNvPr>
          <p:cNvSpPr>
            <a:spLocks noGrp="1"/>
          </p:cNvSpPr>
          <p:nvPr>
            <p:ph idx="1" hasCustomPrompt="1"/>
          </p:nvPr>
        </p:nvSpPr>
        <p:spPr/>
        <p:txBody>
          <a:bodyPr/>
          <a:lstStyle>
            <a:lvl1pPr marL="228600" indent="-228600">
              <a:buClr>
                <a:srgbClr val="00A79C"/>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a:defRPr>
                <a:latin typeface="Cambria" panose="02040503050406030204" pitchFamily="18" charset="0"/>
                <a:ea typeface="Cambria" panose="02040503050406030204" pitchFamily="18" charset="0"/>
              </a:defRPr>
            </a:lvl2pPr>
            <a:lvl3pPr>
              <a:defRPr i="1">
                <a:latin typeface="Cambria" panose="02040503050406030204" pitchFamily="18" charset="0"/>
                <a:ea typeface="Cambria" panose="02040503050406030204" pitchFamily="18" charset="0"/>
              </a:defRPr>
            </a:lvl3pPr>
            <a:lvl4pPr>
              <a:defRPr b="1">
                <a:latin typeface="+mj-lt"/>
              </a:defRPr>
            </a:lvl4pPr>
            <a:lvl5pPr>
              <a:defRPr b="1">
                <a:latin typeface="+mj-lt"/>
              </a:defRPr>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69FB807-CD0F-4B3F-9CBE-F814A62FC1C4}"/>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2964568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EC5-E317-4F07-BEE8-61051D7AF513}"/>
              </a:ext>
            </a:extLst>
          </p:cNvPr>
          <p:cNvSpPr>
            <a:spLocks noGrp="1"/>
          </p:cNvSpPr>
          <p:nvPr>
            <p:ph type="title"/>
          </p:nvPr>
        </p:nvSpPr>
        <p:spPr>
          <a:xfrm>
            <a:off x="831850" y="1709738"/>
            <a:ext cx="10515600" cy="2852737"/>
          </a:xfrm>
        </p:spPr>
        <p:txBody>
          <a:bodyPr anchor="b"/>
          <a:lstStyle>
            <a:lvl1pPr>
              <a:defRPr sz="6000" b="1">
                <a:ln w="19050">
                  <a:noFill/>
                </a:ln>
                <a:solidFill>
                  <a:srgbClr val="0A7D8C"/>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D87CD1D-A1B3-4951-9FE7-4E29D6A66A9F}"/>
              </a:ext>
            </a:extLst>
          </p:cNvPr>
          <p:cNvSpPr>
            <a:spLocks noGrp="1"/>
          </p:cNvSpPr>
          <p:nvPr>
            <p:ph type="body" idx="1"/>
          </p:nvPr>
        </p:nvSpPr>
        <p:spPr>
          <a:xfrm>
            <a:off x="831850" y="4589463"/>
            <a:ext cx="10515600" cy="1500187"/>
          </a:xfrm>
        </p:spPr>
        <p:txBody>
          <a:bodyPr/>
          <a:lstStyle>
            <a:lvl1pPr marL="0" indent="0">
              <a:buNone/>
              <a:defRPr sz="2400" b="1">
                <a:ln>
                  <a:noFill/>
                </a:ln>
                <a:solidFill>
                  <a:srgbClr val="7E7E7E"/>
                </a:solidFill>
                <a:latin typeface="+mj-lt"/>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076C2C96-24C1-49CF-AFE7-6F1782CA98C6}"/>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3874932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25E0-0C8F-4431-B566-3F6523B849D0}"/>
              </a:ext>
            </a:extLst>
          </p:cNvPr>
          <p:cNvSpPr>
            <a:spLocks noGrp="1"/>
          </p:cNvSpPr>
          <p:nvPr>
            <p:ph type="title"/>
          </p:nvPr>
        </p:nvSpPr>
        <p:spPr/>
        <p:txBody>
          <a:bodyPr/>
          <a:lstStyle>
            <a:lvl1pPr>
              <a:defRPr b="1">
                <a:ln w="12700">
                  <a:noFill/>
                </a:ln>
                <a:latin typeface="+mj-lt"/>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4052758-C838-4BED-8F9F-6D3758C59B36}"/>
              </a:ext>
            </a:extLst>
          </p:cNvPr>
          <p:cNvSpPr>
            <a:spLocks noGrp="1"/>
          </p:cNvSpPr>
          <p:nvPr>
            <p:ph sz="half" idx="1"/>
          </p:nvPr>
        </p:nvSpPr>
        <p:spPr>
          <a:xfrm>
            <a:off x="838200" y="1825625"/>
            <a:ext cx="5181600" cy="4351338"/>
          </a:xfrm>
        </p:spPr>
        <p:txBody>
          <a:bodyPr/>
          <a:lstStyle>
            <a:lvl1pPr>
              <a:defRPr b="1" i="0"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DBAB81-1B52-4313-A428-6C36EA01EB0C}"/>
              </a:ext>
            </a:extLst>
          </p:cNvPr>
          <p:cNvSpPr>
            <a:spLocks noGrp="1"/>
          </p:cNvSpPr>
          <p:nvPr>
            <p:ph sz="half" idx="2"/>
          </p:nvPr>
        </p:nvSpPr>
        <p:spPr>
          <a:xfrm>
            <a:off x="6172200" y="1825625"/>
            <a:ext cx="5181600" cy="4351338"/>
          </a:xfrm>
          <a:ln>
            <a:noFill/>
          </a:ln>
        </p:spPr>
        <p:txBody>
          <a:bodyPr/>
          <a:lstStyle>
            <a:lvl1pPr>
              <a:defRPr b="1"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CF195D-F99F-4D92-B5AE-464E20B8D3D5}"/>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4088259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DADB-6855-463E-94A1-B32F5B38685F}"/>
              </a:ext>
            </a:extLst>
          </p:cNvPr>
          <p:cNvSpPr>
            <a:spLocks noGrp="1"/>
          </p:cNvSpPr>
          <p:nvPr>
            <p:ph type="title"/>
          </p:nvPr>
        </p:nvSpPr>
        <p:spPr>
          <a:xfrm>
            <a:off x="839788" y="365125"/>
            <a:ext cx="10515600" cy="1325563"/>
          </a:xfrm>
        </p:spPr>
        <p:txBody>
          <a:bodyPr/>
          <a:lstStyle>
            <a:lvl1pPr>
              <a:defRPr baseline="0">
                <a:ln w="12700">
                  <a:noFill/>
                </a:ln>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85D7B68-A636-45CE-8D68-084AC2254C97}"/>
              </a:ext>
            </a:extLst>
          </p:cNvPr>
          <p:cNvSpPr>
            <a:spLocks noGrp="1"/>
          </p:cNvSpPr>
          <p:nvPr>
            <p:ph type="body" idx="1"/>
          </p:nvPr>
        </p:nvSpPr>
        <p:spPr>
          <a:xfrm>
            <a:off x="839788" y="1681163"/>
            <a:ext cx="5157787"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CE095-9BC3-42DC-8420-FF6F06B5FDA4}"/>
              </a:ext>
            </a:extLst>
          </p:cNvPr>
          <p:cNvSpPr>
            <a:spLocks noGrp="1"/>
          </p:cNvSpPr>
          <p:nvPr>
            <p:ph sz="half" idx="2"/>
          </p:nvPr>
        </p:nvSpPr>
        <p:spPr>
          <a:xfrm>
            <a:off x="839788" y="2505075"/>
            <a:ext cx="5157787"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C149C2-0F02-4EA0-9EE9-34C40B4DD2AC}"/>
              </a:ext>
            </a:extLst>
          </p:cNvPr>
          <p:cNvSpPr>
            <a:spLocks noGrp="1"/>
          </p:cNvSpPr>
          <p:nvPr>
            <p:ph type="body" sz="quarter" idx="3"/>
          </p:nvPr>
        </p:nvSpPr>
        <p:spPr>
          <a:xfrm>
            <a:off x="6172200" y="1681163"/>
            <a:ext cx="5183188"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5819CF-C9F9-4127-9E04-3CCA2B3DCD18}"/>
              </a:ext>
            </a:extLst>
          </p:cNvPr>
          <p:cNvSpPr>
            <a:spLocks noGrp="1"/>
          </p:cNvSpPr>
          <p:nvPr>
            <p:ph sz="quarter" idx="4"/>
          </p:nvPr>
        </p:nvSpPr>
        <p:spPr>
          <a:xfrm>
            <a:off x="6172200" y="2505075"/>
            <a:ext cx="5183188"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B146494-3FAC-4753-B3EC-3667284822BA}"/>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2051124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C25E-64F4-4593-98DC-50D24E49321A}"/>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400" b="1" kern="1200" dirty="0">
                <a:ln w="12700">
                  <a:noFill/>
                </a:ln>
                <a:solidFill>
                  <a:srgbClr val="0A7D8C"/>
                </a:solidFill>
                <a:latin typeface="+mj-lt"/>
                <a:ea typeface="+mj-ea"/>
                <a:cs typeface="+mj-cs"/>
              </a:defRPr>
            </a:lvl1pPr>
          </a:lstStyle>
          <a:p>
            <a:r>
              <a:rPr lang="en-US"/>
              <a:t>Click to edit Master title style</a:t>
            </a:r>
          </a:p>
        </p:txBody>
      </p:sp>
      <p:sp>
        <p:nvSpPr>
          <p:cNvPr id="4" name="Slide Number Placeholder 5">
            <a:extLst>
              <a:ext uri="{FF2B5EF4-FFF2-40B4-BE49-F238E27FC236}">
                <a16:creationId xmlns:a16="http://schemas.microsoft.com/office/drawing/2014/main" id="{26013AE1-3A90-4A7E-9648-A8BD9A98B48B}"/>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2999053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4FDAC1F1-65E3-5CCD-75B8-F9E2040134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25"/>
          <a:stretch/>
        </p:blipFill>
        <p:spPr>
          <a:xfrm>
            <a:off x="0" y="0"/>
            <a:ext cx="12192000" cy="6432966"/>
          </a:xfrm>
          <a:prstGeom prst="rect">
            <a:avLst/>
          </a:prstGeom>
        </p:spPr>
      </p:pic>
      <p:sp>
        <p:nvSpPr>
          <p:cNvPr id="5" name="Picture Placeholder 2">
            <a:extLst>
              <a:ext uri="{FF2B5EF4-FFF2-40B4-BE49-F238E27FC236}">
                <a16:creationId xmlns:a16="http://schemas.microsoft.com/office/drawing/2014/main" id="{1DBD644A-4712-4EDC-8707-C8BB8813959F}"/>
              </a:ext>
            </a:extLst>
          </p:cNvPr>
          <p:cNvSpPr>
            <a:spLocks noGrp="1"/>
          </p:cNvSpPr>
          <p:nvPr>
            <p:ph type="pic" idx="1"/>
          </p:nvPr>
        </p:nvSpPr>
        <p:spPr>
          <a:xfrm>
            <a:off x="1121386" y="1063844"/>
            <a:ext cx="4419878" cy="4419878"/>
          </a:xfrm>
          <a:prstGeom prst="ellipse">
            <a:avLst/>
          </a:prstGeom>
        </p:spPr>
        <p:txBody>
          <a:bodyPr/>
          <a:lstStyle>
            <a:lvl1pPr marL="0" indent="0">
              <a:buNone/>
              <a:defRPr sz="3200" b="1" baseline="-25000">
                <a:ln>
                  <a:noFill/>
                </a:ln>
                <a:solidFill>
                  <a:schemeClr val="tx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1B242A47-D283-44F8-9DA9-B3085595D3DB}"/>
              </a:ext>
            </a:extLst>
          </p:cNvPr>
          <p:cNvSpPr>
            <a:spLocks noGrp="1"/>
          </p:cNvSpPr>
          <p:nvPr>
            <p:ph type="title"/>
          </p:nvPr>
        </p:nvSpPr>
        <p:spPr>
          <a:xfrm>
            <a:off x="6591365" y="1063844"/>
            <a:ext cx="4549941" cy="3628445"/>
          </a:xfrm>
        </p:spPr>
        <p:txBody>
          <a:bodyPr/>
          <a:lstStyle>
            <a:lvl1pPr>
              <a:defRPr b="1">
                <a:ln>
                  <a:noFill/>
                </a:ln>
                <a:solidFill>
                  <a:schemeClr val="tx1"/>
                </a:solidFill>
                <a:latin typeface="+mj-lt"/>
              </a:defRPr>
            </a:lvl1pPr>
          </a:lstStyle>
          <a:p>
            <a:r>
              <a:rPr lang="en-US"/>
              <a:t>Click to edit Master title style</a:t>
            </a:r>
          </a:p>
        </p:txBody>
      </p:sp>
      <p:sp>
        <p:nvSpPr>
          <p:cNvPr id="8" name="Slide Number Placeholder 5">
            <a:extLst>
              <a:ext uri="{FF2B5EF4-FFF2-40B4-BE49-F238E27FC236}">
                <a16:creationId xmlns:a16="http://schemas.microsoft.com/office/drawing/2014/main" id="{67C245DD-47A2-44FE-B26A-432CC5401B19}"/>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58546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0ED5-E019-BFD9-0674-52F99A993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69A39C-369B-E9EF-C62F-6BF6887CE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6EAEA8-9CDC-0190-416C-296960D162E3}"/>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5" name="Footer Placeholder 4">
            <a:extLst>
              <a:ext uri="{FF2B5EF4-FFF2-40B4-BE49-F238E27FC236}">
                <a16:creationId xmlns:a16="http://schemas.microsoft.com/office/drawing/2014/main" id="{435C4219-8C2D-B6B1-9829-E95D1D518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72A8F4-F666-CABC-879A-4014ACF6243E}"/>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2689130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34071-1D48-47FE-A284-089A8F252AA2}"/>
              </a:ext>
            </a:extLst>
          </p:cNvPr>
          <p:cNvSpPr>
            <a:spLocks noGrp="1"/>
          </p:cNvSpPr>
          <p:nvPr>
            <p:ph idx="1"/>
          </p:nvPr>
        </p:nvSpPr>
        <p:spPr>
          <a:xfrm>
            <a:off x="5183188" y="987425"/>
            <a:ext cx="6172200" cy="4873625"/>
          </a:xfrm>
        </p:spPr>
        <p:txBody>
          <a:bodyPr/>
          <a:lstStyle>
            <a:lvl1pPr>
              <a:defRPr sz="2800" b="1">
                <a:ln>
                  <a:noFill/>
                </a:ln>
                <a:latin typeface="+mj-lt"/>
              </a:defRPr>
            </a:lvl1pPr>
            <a:lvl2pPr>
              <a:defRPr sz="2400"/>
            </a:lvl2pPr>
            <a:lvl3pPr>
              <a:defRPr sz="2400"/>
            </a:lvl3pPr>
            <a:lvl4pPr>
              <a:defRPr lang="en-US" b="1" dirty="0">
                <a:latin typeface="+mj-lt"/>
              </a:defRPr>
            </a:lvl4pPr>
            <a:lvl5pPr>
              <a:defRPr lang="en-US" sz="1600" b="1" dirty="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D6116A-57E2-49F4-B01F-14A233023412}"/>
              </a:ext>
            </a:extLst>
          </p:cNvPr>
          <p:cNvSpPr>
            <a:spLocks noGrp="1"/>
          </p:cNvSpPr>
          <p:nvPr>
            <p:ph type="body" sz="half" idx="2" hasCustomPrompt="1"/>
          </p:nvPr>
        </p:nvSpPr>
        <p:spPr>
          <a:xfrm>
            <a:off x="839788" y="2057400"/>
            <a:ext cx="3932237" cy="3811588"/>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6" name="Slide Number Placeholder 5">
            <a:extLst>
              <a:ext uri="{FF2B5EF4-FFF2-40B4-BE49-F238E27FC236}">
                <a16:creationId xmlns:a16="http://schemas.microsoft.com/office/drawing/2014/main" id="{84A28EF2-C28C-473F-8A1E-A6F811B0550C}"/>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
        <p:nvSpPr>
          <p:cNvPr id="7" name="Title 1">
            <a:extLst>
              <a:ext uri="{FF2B5EF4-FFF2-40B4-BE49-F238E27FC236}">
                <a16:creationId xmlns:a16="http://schemas.microsoft.com/office/drawing/2014/main" id="{6D22DCA0-9D63-4F50-968C-5B0A61DC9B3A}"/>
              </a:ext>
            </a:extLst>
          </p:cNvPr>
          <p:cNvSpPr>
            <a:spLocks noGrp="1"/>
          </p:cNvSpPr>
          <p:nvPr>
            <p:ph type="title"/>
          </p:nvPr>
        </p:nvSpPr>
        <p:spPr>
          <a:xfrm>
            <a:off x="839788" y="987425"/>
            <a:ext cx="3932237" cy="1069065"/>
          </a:xfrm>
        </p:spPr>
        <p:txBody>
          <a:bodyPr anchor="b">
            <a:noAutofit/>
          </a:bodyPr>
          <a:lstStyle>
            <a:lvl1pPr>
              <a:defRPr sz="3600" b="1">
                <a:ln>
                  <a:noFill/>
                </a:ln>
                <a:solidFill>
                  <a:srgbClr val="0A7D8C"/>
                </a:solidFill>
                <a:latin typeface="+mj-lt"/>
              </a:defRPr>
            </a:lvl1pPr>
          </a:lstStyle>
          <a:p>
            <a:r>
              <a:rPr lang="en-US"/>
              <a:t>Click to edit Master title style</a:t>
            </a:r>
          </a:p>
        </p:txBody>
      </p:sp>
    </p:spTree>
    <p:extLst>
      <p:ext uri="{BB962C8B-B14F-4D97-AF65-F5344CB8AC3E}">
        <p14:creationId xmlns:p14="http://schemas.microsoft.com/office/powerpoint/2010/main" val="4031128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02C588-0A42-450A-94C5-12B57A0DEFA2}"/>
              </a:ext>
            </a:extLst>
          </p:cNvPr>
          <p:cNvSpPr>
            <a:spLocks noGrp="1"/>
          </p:cNvSpPr>
          <p:nvPr>
            <p:ph type="pic" idx="1"/>
          </p:nvPr>
        </p:nvSpPr>
        <p:spPr>
          <a:xfrm>
            <a:off x="6309360" y="0"/>
            <a:ext cx="5882640" cy="6525592"/>
          </a:xfrm>
        </p:spPr>
        <p:txBody>
          <a:bodyPr/>
          <a:lstStyle>
            <a:lvl1pPr marL="0" indent="0">
              <a:buNone/>
              <a:defRPr sz="3200" b="1" baseline="-25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6C4B76C5-55E3-49E1-98DE-4EE4B73DFA54}"/>
              </a:ext>
            </a:extLst>
          </p:cNvPr>
          <p:cNvSpPr>
            <a:spLocks noGrp="1"/>
          </p:cNvSpPr>
          <p:nvPr>
            <p:ph type="title"/>
          </p:nvPr>
        </p:nvSpPr>
        <p:spPr>
          <a:xfrm>
            <a:off x="839788" y="457200"/>
            <a:ext cx="3932237" cy="1064029"/>
          </a:xfrm>
        </p:spPr>
        <p:txBody>
          <a:bodyPr anchor="b">
            <a:noAutofit/>
          </a:bodyPr>
          <a:lstStyle>
            <a:lvl1pPr>
              <a:defRPr sz="3600" b="1">
                <a:ln>
                  <a:noFill/>
                </a:ln>
                <a:solidFill>
                  <a:srgbClr val="0A7D8C"/>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5473A275-6B3C-488D-A63F-71F8338961B2}"/>
              </a:ext>
            </a:extLst>
          </p:cNvPr>
          <p:cNvSpPr>
            <a:spLocks noGrp="1"/>
          </p:cNvSpPr>
          <p:nvPr>
            <p:ph type="body" sz="half" idx="2" hasCustomPrompt="1"/>
          </p:nvPr>
        </p:nvSpPr>
        <p:spPr>
          <a:xfrm>
            <a:off x="839788" y="1729047"/>
            <a:ext cx="4355667" cy="4139941"/>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8" name="Slide Number Placeholder 5">
            <a:extLst>
              <a:ext uri="{FF2B5EF4-FFF2-40B4-BE49-F238E27FC236}">
                <a16:creationId xmlns:a16="http://schemas.microsoft.com/office/drawing/2014/main" id="{9551AA7D-70AA-4A35-B7BD-F7880A0B396E}"/>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a:p>
        </p:txBody>
      </p:sp>
    </p:spTree>
    <p:extLst>
      <p:ext uri="{BB962C8B-B14F-4D97-AF65-F5344CB8AC3E}">
        <p14:creationId xmlns:p14="http://schemas.microsoft.com/office/powerpoint/2010/main" val="3732808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434E63C6-8EC4-338A-0D3F-A5B1B85AD9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25"/>
          <a:stretch/>
        </p:blipFill>
        <p:spPr>
          <a:xfrm>
            <a:off x="0" y="0"/>
            <a:ext cx="12192000" cy="6432966"/>
          </a:xfrm>
          <a:prstGeom prst="rect">
            <a:avLst/>
          </a:prstGeom>
        </p:spPr>
      </p:pic>
      <p:sp>
        <p:nvSpPr>
          <p:cNvPr id="3" name="Slide Number Placeholder 2">
            <a:extLst>
              <a:ext uri="{FF2B5EF4-FFF2-40B4-BE49-F238E27FC236}">
                <a16:creationId xmlns:a16="http://schemas.microsoft.com/office/drawing/2014/main" id="{245BA3B3-0D1A-45C4-880A-3C6143D3AFFD}"/>
              </a:ext>
            </a:extLst>
          </p:cNvPr>
          <p:cNvSpPr>
            <a:spLocks noGrp="1"/>
          </p:cNvSpPr>
          <p:nvPr>
            <p:ph type="sldNum" sz="quarter" idx="10"/>
          </p:nvPr>
        </p:nvSpPr>
        <p:spPr>
          <a:xfrm>
            <a:off x="8954218" y="6558742"/>
            <a:ext cx="3122763" cy="299258"/>
          </a:xfrm>
          <a:prstGeom prst="rect">
            <a:avLst/>
          </a:prstGeom>
        </p:spPr>
        <p:txBody>
          <a:bodyPr/>
          <a:lstStyle/>
          <a:p>
            <a:fld id="{BF891440-8A38-4B35-B518-E5BA39D3850D}" type="slidenum">
              <a:rPr lang="en-US" smtClean="0"/>
              <a:pPr/>
              <a:t>‹#›</a:t>
            </a:fld>
            <a:endParaRPr lang="en-US"/>
          </a:p>
        </p:txBody>
      </p:sp>
      <p:sp>
        <p:nvSpPr>
          <p:cNvPr id="6" name="Title 1">
            <a:extLst>
              <a:ext uri="{FF2B5EF4-FFF2-40B4-BE49-F238E27FC236}">
                <a16:creationId xmlns:a16="http://schemas.microsoft.com/office/drawing/2014/main" id="{1927903F-950A-4C8F-882C-6838123482C4}"/>
              </a:ext>
            </a:extLst>
          </p:cNvPr>
          <p:cNvSpPr>
            <a:spLocks noGrp="1"/>
          </p:cNvSpPr>
          <p:nvPr>
            <p:ph type="title"/>
          </p:nvPr>
        </p:nvSpPr>
        <p:spPr>
          <a:xfrm>
            <a:off x="2717291" y="965553"/>
            <a:ext cx="6757416" cy="3628445"/>
          </a:xfrm>
        </p:spPr>
        <p:txBody>
          <a:bodyPr/>
          <a:lstStyle>
            <a:lvl1pPr algn="ctr">
              <a:defRPr b="1">
                <a:ln>
                  <a:noFill/>
                </a:ln>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417441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3897-8051-40DD-D9CF-41C188D27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35BA4-5F0C-5B82-513E-AC3AE5B083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C3B7AF-9787-5A66-EC6A-9BF4056196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0C14D3-36D6-CC03-FC05-ECB85E91036F}"/>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6" name="Footer Placeholder 5">
            <a:extLst>
              <a:ext uri="{FF2B5EF4-FFF2-40B4-BE49-F238E27FC236}">
                <a16:creationId xmlns:a16="http://schemas.microsoft.com/office/drawing/2014/main" id="{59A92179-7F66-924C-0B59-104702E3C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A94541-B7A3-A0E9-DF72-BF64654A64C0}"/>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396720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7AF9-CBD1-FC04-D950-A76BE1FF36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AA6D3-4595-E84D-84A5-43ABCD2F56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1C0A2F-6961-DA9D-BF9F-CA95A184B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D5543-CCB4-F86C-BB00-188FBC2757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9C35D-8711-9752-E144-CA0D85CCE0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5244C-F644-8B02-68E7-AE4FECDB21A3}"/>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8" name="Footer Placeholder 7">
            <a:extLst>
              <a:ext uri="{FF2B5EF4-FFF2-40B4-BE49-F238E27FC236}">
                <a16:creationId xmlns:a16="http://schemas.microsoft.com/office/drawing/2014/main" id="{AF35D185-9560-445E-E473-6EF887E640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0FFE3CA-2051-77E3-481C-00B1D7E2DC81}"/>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49749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0D30-A46E-396F-5202-C6B8596FA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79A528-3999-099F-7084-42BB2A6E3016}"/>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4" name="Footer Placeholder 3">
            <a:extLst>
              <a:ext uri="{FF2B5EF4-FFF2-40B4-BE49-F238E27FC236}">
                <a16:creationId xmlns:a16="http://schemas.microsoft.com/office/drawing/2014/main" id="{7681DA38-D30D-22D9-968C-C4CD881C90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FED4B00-3A75-7D13-2A55-17E5865523C6}"/>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328592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05FC2B-1FFD-9E0C-6237-012A80F0D4E1}"/>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261554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A9D8-4172-6AF2-4EF8-B6931E5078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BEF89-1BA1-BD7E-9506-34175440E9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0CE0D3-78D3-2308-8C2D-EC0EF6923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39654-C96C-0A24-4E0C-5C0F04C61DDD}"/>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6" name="Footer Placeholder 5">
            <a:extLst>
              <a:ext uri="{FF2B5EF4-FFF2-40B4-BE49-F238E27FC236}">
                <a16:creationId xmlns:a16="http://schemas.microsoft.com/office/drawing/2014/main" id="{42423228-340D-717F-27A3-098792EB3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62AD31-F936-ED5F-3FCC-5E340429FC81}"/>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336479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9845-079F-38C7-394D-616568CBE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C4815D-133C-9D51-5522-B690E63F2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9082E-401E-0D42-58E5-8E51EBF43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56B176-47CE-3182-89FF-EB57A4153BFE}"/>
              </a:ext>
            </a:extLst>
          </p:cNvPr>
          <p:cNvSpPr>
            <a:spLocks noGrp="1"/>
          </p:cNvSpPr>
          <p:nvPr>
            <p:ph type="dt" sz="half" idx="10"/>
          </p:nvPr>
        </p:nvSpPr>
        <p:spPr>
          <a:xfrm>
            <a:off x="838200" y="6356350"/>
            <a:ext cx="2743200" cy="365125"/>
          </a:xfrm>
          <a:prstGeom prst="rect">
            <a:avLst/>
          </a:prstGeom>
        </p:spPr>
        <p:txBody>
          <a:bodyPr/>
          <a:lstStyle/>
          <a:p>
            <a:fld id="{96E21A08-6C0C-4D68-A4B5-4F28765C4026}" type="datetimeFigureOut">
              <a:rPr lang="en-US" smtClean="0"/>
              <a:t>8/19/2025</a:t>
            </a:fld>
            <a:endParaRPr lang="en-US"/>
          </a:p>
        </p:txBody>
      </p:sp>
      <p:sp>
        <p:nvSpPr>
          <p:cNvPr id="6" name="Footer Placeholder 5">
            <a:extLst>
              <a:ext uri="{FF2B5EF4-FFF2-40B4-BE49-F238E27FC236}">
                <a16:creationId xmlns:a16="http://schemas.microsoft.com/office/drawing/2014/main" id="{01890736-6BFC-C97A-5F86-960EC5ED1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945E22-DDCD-7A84-28C3-16433DB50308}"/>
              </a:ext>
            </a:extLst>
          </p:cNvPr>
          <p:cNvSpPr>
            <a:spLocks noGrp="1"/>
          </p:cNvSpPr>
          <p:nvPr>
            <p:ph type="sldNum" sz="quarter" idx="12"/>
          </p:nvPr>
        </p:nvSpPr>
        <p:spPr/>
        <p:txBody>
          <a:bodyPr/>
          <a:lstStyle/>
          <a:p>
            <a:fld id="{9F041369-D661-499E-AF1E-5A7541CCB732}" type="slidenum">
              <a:rPr lang="en-US" smtClean="0"/>
              <a:t>‹#›</a:t>
            </a:fld>
            <a:endParaRPr lang="en-US"/>
          </a:p>
        </p:txBody>
      </p:sp>
    </p:spTree>
    <p:extLst>
      <p:ext uri="{BB962C8B-B14F-4D97-AF65-F5344CB8AC3E}">
        <p14:creationId xmlns:p14="http://schemas.microsoft.com/office/powerpoint/2010/main" val="156867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73F5B-069F-794B-2829-31E9F8B18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AB6E2D-F0B9-07FE-C106-AC3421C4E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76EA9B-F449-8537-C870-D60D32DC7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41369-D661-499E-AF1E-5A7541CCB732}" type="slidenum">
              <a:rPr lang="en-US" smtClean="0"/>
              <a:t>‹#›</a:t>
            </a:fld>
            <a:endParaRPr lang="en-US"/>
          </a:p>
        </p:txBody>
      </p:sp>
    </p:spTree>
    <p:extLst>
      <p:ext uri="{BB962C8B-B14F-4D97-AF65-F5344CB8AC3E}">
        <p14:creationId xmlns:p14="http://schemas.microsoft.com/office/powerpoint/2010/main" val="2920446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B43DB5-3C7C-C99E-372B-6C6B39AF7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38EFCC-8761-8080-F343-F1604D184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7C7C9-EC40-27A5-801C-2A0DCF6D93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5D6136-0058-4D3E-A154-E9AADFD1A7EE}" type="datetimeFigureOut">
              <a:rPr lang="en-US" smtClean="0"/>
              <a:t>8/19/2025</a:t>
            </a:fld>
            <a:endParaRPr lang="en-US"/>
          </a:p>
        </p:txBody>
      </p:sp>
      <p:sp>
        <p:nvSpPr>
          <p:cNvPr id="5" name="Footer Placeholder 4">
            <a:extLst>
              <a:ext uri="{FF2B5EF4-FFF2-40B4-BE49-F238E27FC236}">
                <a16:creationId xmlns:a16="http://schemas.microsoft.com/office/drawing/2014/main" id="{748B3DDE-220F-26A5-F473-F16CDC6925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BE358FF-5FDB-BD3D-2116-7C97AA44D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511A86-DFBB-46C9-B622-BD2E261FDD0B}" type="slidenum">
              <a:rPr lang="en-US" smtClean="0"/>
              <a:t>‹#›</a:t>
            </a:fld>
            <a:endParaRPr lang="en-US"/>
          </a:p>
        </p:txBody>
      </p:sp>
    </p:spTree>
    <p:extLst>
      <p:ext uri="{BB962C8B-B14F-4D97-AF65-F5344CB8AC3E}">
        <p14:creationId xmlns:p14="http://schemas.microsoft.com/office/powerpoint/2010/main" val="3653168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2763A8-A869-1A1E-09AE-CB25728FC423}"/>
              </a:ext>
            </a:extLst>
          </p:cNvPr>
          <p:cNvSpPr/>
          <p:nvPr userDrawn="1"/>
        </p:nvSpPr>
        <p:spPr>
          <a:xfrm>
            <a:off x="1" y="6425293"/>
            <a:ext cx="12192000" cy="440871"/>
          </a:xfrm>
          <a:prstGeom prst="rect">
            <a:avLst/>
          </a:prstGeom>
          <a:solidFill>
            <a:srgbClr val="594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B503EF7-CA88-470A-B424-032AD701B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D89903-5989-4481-B109-6844CB518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FF1D17A-5D80-419D-A73B-2068644559A3}"/>
              </a:ext>
            </a:extLst>
          </p:cNvPr>
          <p:cNvSpPr>
            <a:spLocks noGrp="1"/>
          </p:cNvSpPr>
          <p:nvPr>
            <p:ph type="sldNum" sz="quarter" idx="4"/>
          </p:nvPr>
        </p:nvSpPr>
        <p:spPr>
          <a:xfrm>
            <a:off x="8954218" y="6558742"/>
            <a:ext cx="3122763" cy="299258"/>
          </a:xfrm>
          <a:prstGeom prst="rect">
            <a:avLst/>
          </a:prstGeom>
        </p:spPr>
        <p:txBody>
          <a:bodyPr vert="horz" lIns="91440" tIns="45720" rIns="91440" bIns="45720" rtlCol="0" anchor="ctr"/>
          <a:lstStyle>
            <a:lvl1pPr algn="r">
              <a:defRPr sz="1200" b="1">
                <a:ln w="9525">
                  <a:solidFill>
                    <a:schemeClr val="bg1"/>
                  </a:solidFill>
                </a:ln>
                <a:solidFill>
                  <a:schemeClr val="bg1"/>
                </a:solidFill>
                <a:latin typeface="+mj-lt"/>
              </a:defRPr>
            </a:lvl1pPr>
          </a:lstStyle>
          <a:p>
            <a:fld id="{BF891440-8A38-4B35-B518-E5BA39D3850D}" type="slidenum">
              <a:rPr lang="en-US" smtClean="0"/>
              <a:pPr/>
              <a:t>‹#›</a:t>
            </a:fld>
            <a:endParaRPr lang="en-US"/>
          </a:p>
        </p:txBody>
      </p:sp>
      <p:pic>
        <p:nvPicPr>
          <p:cNvPr id="9" name="Picture 8" descr="Text&#10;&#10;Description automatically generated with low confidence">
            <a:extLst>
              <a:ext uri="{FF2B5EF4-FFF2-40B4-BE49-F238E27FC236}">
                <a16:creationId xmlns:a16="http://schemas.microsoft.com/office/drawing/2014/main" id="{EEB7EC15-8090-DA18-881A-43850CEC4FD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4330" y="6412930"/>
            <a:ext cx="2058384" cy="491261"/>
          </a:xfrm>
          <a:prstGeom prst="rect">
            <a:avLst/>
          </a:prstGeom>
        </p:spPr>
      </p:pic>
      <p:pic>
        <p:nvPicPr>
          <p:cNvPr id="7" name="Picture 6" descr="Text&#10;&#10;Description automatically generated">
            <a:extLst>
              <a:ext uri="{FF2B5EF4-FFF2-40B4-BE49-F238E27FC236}">
                <a16:creationId xmlns:a16="http://schemas.microsoft.com/office/drawing/2014/main" id="{52E299B4-B49D-8605-33DD-62E0A3DB5F5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6235" b="-6172"/>
          <a:stretch/>
        </p:blipFill>
        <p:spPr>
          <a:xfrm>
            <a:off x="10442123" y="6470197"/>
            <a:ext cx="355146" cy="351063"/>
          </a:xfrm>
          <a:prstGeom prst="rect">
            <a:avLst/>
          </a:prstGeom>
        </p:spPr>
      </p:pic>
      <p:pic>
        <p:nvPicPr>
          <p:cNvPr id="8" name="Picture 7" descr="Text&#10;&#10;Description automatically generated">
            <a:extLst>
              <a:ext uri="{FF2B5EF4-FFF2-40B4-BE49-F238E27FC236}">
                <a16:creationId xmlns:a16="http://schemas.microsoft.com/office/drawing/2014/main" id="{5C73EB87-68B1-DB08-1C38-2D66EB669DBD}"/>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2985" t="39509"/>
          <a:stretch/>
        </p:blipFill>
        <p:spPr>
          <a:xfrm>
            <a:off x="10829928" y="6453869"/>
            <a:ext cx="812057" cy="351064"/>
          </a:xfrm>
          <a:prstGeom prst="rect">
            <a:avLst/>
          </a:prstGeom>
        </p:spPr>
      </p:pic>
    </p:spTree>
    <p:extLst>
      <p:ext uri="{BB962C8B-B14F-4D97-AF65-F5344CB8AC3E}">
        <p14:creationId xmlns:p14="http://schemas.microsoft.com/office/powerpoint/2010/main" val="990180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l" defTabSz="914400" rtl="0" eaLnBrk="1" latinLnBrk="0" hangingPunct="1">
        <a:lnSpc>
          <a:spcPct val="90000"/>
        </a:lnSpc>
        <a:spcBef>
          <a:spcPct val="0"/>
        </a:spcBef>
        <a:buNone/>
        <a:defRPr sz="4400" b="1" kern="1200">
          <a:ln>
            <a:noFill/>
          </a:ln>
          <a:solidFill>
            <a:srgbClr val="0A7D8C"/>
          </a:solidFill>
          <a:latin typeface="+mj-lt"/>
          <a:ea typeface="+mj-ea"/>
          <a:cs typeface="+mj-cs"/>
        </a:defRPr>
      </a:lvl1pPr>
    </p:titleStyle>
    <p:bodyStyle>
      <a:lvl1pPr marL="457200" indent="-457200" algn="l" defTabSz="914400" rtl="0" eaLnBrk="1" latinLnBrk="0" hangingPunct="1">
        <a:lnSpc>
          <a:spcPct val="90000"/>
        </a:lnSpc>
        <a:spcBef>
          <a:spcPts val="1000"/>
        </a:spcBef>
        <a:buClr>
          <a:srgbClr val="00A79C"/>
        </a:buClr>
        <a:buFont typeface="Proxima Nova Black" panose="02000506030000020004" pitchFamily="50" charset="0"/>
        <a:buChar char="⊲"/>
        <a:defRPr sz="2800" b="1" kern="1200">
          <a:ln w="635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svg"/><Relationship Id="rId2" Type="http://schemas.openxmlformats.org/officeDocument/2006/relationships/notesSlide" Target="../notesSlides/notesSlide11.xml"/><Relationship Id="rId16" Type="http://schemas.openxmlformats.org/officeDocument/2006/relationships/image" Target="../media/image54.sv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59.jpeg"/><Relationship Id="rId5" Type="http://schemas.openxmlformats.org/officeDocument/2006/relationships/image" Target="../media/image57.jpeg"/><Relationship Id="rId10" Type="http://schemas.openxmlformats.org/officeDocument/2006/relationships/image" Target="../media/image58.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A94BFD-4574-282D-1830-270E239EB2FC}"/>
              </a:ext>
            </a:extLst>
          </p:cNvPr>
          <p:cNvSpPr txBox="1"/>
          <p:nvPr/>
        </p:nvSpPr>
        <p:spPr>
          <a:xfrm>
            <a:off x="3688192" y="1125323"/>
            <a:ext cx="6408308" cy="1938992"/>
          </a:xfrm>
          <a:prstGeom prst="rect">
            <a:avLst/>
          </a:prstGeom>
          <a:noFill/>
        </p:spPr>
        <p:txBody>
          <a:bodyPr wrap="square" lIns="91440" tIns="45720" rIns="91440" bIns="45720" rtlCol="0" anchor="t">
            <a:spAutoFit/>
          </a:bodyPr>
          <a:lstStyle/>
          <a:p>
            <a:r>
              <a:rPr lang="en-US" sz="9600">
                <a:latin typeface="Arial Black"/>
              </a:rPr>
              <a:t>Mobility</a:t>
            </a:r>
            <a:r>
              <a:rPr lang="en-US" sz="6600">
                <a:latin typeface="Arial Black"/>
              </a:rPr>
              <a:t> </a:t>
            </a:r>
            <a:endParaRPr lang="en-US" sz="6600">
              <a:latin typeface="Arial Black"/>
              <a:cs typeface="Arial" panose="020B0604020202020204" pitchFamily="34" charset="0"/>
            </a:endParaRPr>
          </a:p>
          <a:p>
            <a:r>
              <a:rPr lang="en-US" sz="2400">
                <a:latin typeface="Arial"/>
                <a:cs typeface="Arial"/>
              </a:rPr>
              <a:t>For Transit and Transportation</a:t>
            </a:r>
          </a:p>
        </p:txBody>
      </p:sp>
      <p:grpSp>
        <p:nvGrpSpPr>
          <p:cNvPr id="12" name="Group 11">
            <a:extLst>
              <a:ext uri="{FF2B5EF4-FFF2-40B4-BE49-F238E27FC236}">
                <a16:creationId xmlns:a16="http://schemas.microsoft.com/office/drawing/2014/main" id="{4933A990-799C-B9C7-E0CF-BB2EC8039CFC}"/>
              </a:ext>
            </a:extLst>
          </p:cNvPr>
          <p:cNvGrpSpPr/>
          <p:nvPr/>
        </p:nvGrpSpPr>
        <p:grpSpPr>
          <a:xfrm>
            <a:off x="242428" y="825893"/>
            <a:ext cx="3239226" cy="5225264"/>
            <a:chOff x="7739149" y="2172653"/>
            <a:chExt cx="2197971" cy="3545595"/>
          </a:xfrm>
        </p:grpSpPr>
        <p:pic>
          <p:nvPicPr>
            <p:cNvPr id="8" name="Picture 7" descr="Logo&#10;&#10;AI-generated content may be incorrect.">
              <a:extLst>
                <a:ext uri="{FF2B5EF4-FFF2-40B4-BE49-F238E27FC236}">
                  <a16:creationId xmlns:a16="http://schemas.microsoft.com/office/drawing/2014/main" id="{6DBF28D5-10E6-14AF-2497-6CEB80912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161" y="2172653"/>
              <a:ext cx="1776068" cy="723695"/>
            </a:xfrm>
            <a:prstGeom prst="rect">
              <a:avLst/>
            </a:prstGeom>
          </p:spPr>
        </p:pic>
        <p:grpSp>
          <p:nvGrpSpPr>
            <p:cNvPr id="11" name="Group 10">
              <a:extLst>
                <a:ext uri="{FF2B5EF4-FFF2-40B4-BE49-F238E27FC236}">
                  <a16:creationId xmlns:a16="http://schemas.microsoft.com/office/drawing/2014/main" id="{27E4DFBE-3B8F-418E-ED22-2454538CF2DD}"/>
                </a:ext>
              </a:extLst>
            </p:cNvPr>
            <p:cNvGrpSpPr/>
            <p:nvPr/>
          </p:nvGrpSpPr>
          <p:grpSpPr>
            <a:xfrm>
              <a:off x="7739149" y="2956926"/>
              <a:ext cx="2197971" cy="2761322"/>
              <a:chOff x="9339349" y="1897561"/>
              <a:chExt cx="2197971" cy="2761322"/>
            </a:xfrm>
          </p:grpSpPr>
          <p:pic>
            <p:nvPicPr>
              <p:cNvPr id="4" name="Picture 3">
                <a:extLst>
                  <a:ext uri="{FF2B5EF4-FFF2-40B4-BE49-F238E27FC236}">
                    <a16:creationId xmlns:a16="http://schemas.microsoft.com/office/drawing/2014/main" id="{76CBA314-A9B3-790B-DDF6-5AC5512BBD10}"/>
                  </a:ext>
                </a:extLst>
              </p:cNvPr>
              <p:cNvPicPr>
                <a:picLocks noChangeAspect="1"/>
              </p:cNvPicPr>
              <p:nvPr/>
            </p:nvPicPr>
            <p:blipFill>
              <a:blip r:embed="rId4"/>
              <a:srcRect t="7484" b="12247"/>
              <a:stretch/>
            </p:blipFill>
            <p:spPr>
              <a:xfrm>
                <a:off x="9339349" y="2341116"/>
                <a:ext cx="2197971" cy="824807"/>
              </a:xfrm>
              <a:prstGeom prst="rect">
                <a:avLst/>
              </a:prstGeom>
            </p:spPr>
          </p:pic>
          <p:pic>
            <p:nvPicPr>
              <p:cNvPr id="5" name="Picture 4" descr="CATS red line banner with rail icon">
                <a:extLst>
                  <a:ext uri="{FF2B5EF4-FFF2-40B4-BE49-F238E27FC236}">
                    <a16:creationId xmlns:a16="http://schemas.microsoft.com/office/drawing/2014/main" id="{3A6FC152-E310-03DA-05B4-226227E46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9449" y="3299899"/>
                <a:ext cx="1850486" cy="587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TS silver color with rail icon">
                <a:extLst>
                  <a:ext uri="{FF2B5EF4-FFF2-40B4-BE49-F238E27FC236}">
                    <a16:creationId xmlns:a16="http://schemas.microsoft.com/office/drawing/2014/main" id="{924330BB-A3F8-43A7-66BC-7622146DD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9826" y="3562481"/>
                <a:ext cx="1841857" cy="5851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TS yellow banner with rail icon">
                <a:extLst>
                  <a:ext uri="{FF2B5EF4-FFF2-40B4-BE49-F238E27FC236}">
                    <a16:creationId xmlns:a16="http://schemas.microsoft.com/office/drawing/2014/main" id="{AAA792D7-135F-5264-8445-CE8D22B91B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9449" y="3820383"/>
                <a:ext cx="1850486" cy="5785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S blue banner with green bus icon">
                <a:extLst>
                  <a:ext uri="{FF2B5EF4-FFF2-40B4-BE49-F238E27FC236}">
                    <a16:creationId xmlns:a16="http://schemas.microsoft.com/office/drawing/2014/main" id="{AF2BA338-E62B-17B1-364E-0042ED585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4361" y="1897561"/>
                <a:ext cx="1858739" cy="590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F0B611E1-63C3-A43B-732C-27DB51E7B8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9449" y="4073709"/>
                <a:ext cx="1850486" cy="58517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TextBox 2">
            <a:extLst>
              <a:ext uri="{FF2B5EF4-FFF2-40B4-BE49-F238E27FC236}">
                <a16:creationId xmlns:a16="http://schemas.microsoft.com/office/drawing/2014/main" id="{37A4C472-7C43-BC67-C63F-0F7CC0E89165}"/>
              </a:ext>
            </a:extLst>
          </p:cNvPr>
          <p:cNvSpPr txBox="1">
            <a:spLocks noGrp="1" noRot="1" noMove="1" noResize="1" noEditPoints="1" noAdjustHandles="1" noChangeArrowheads="1" noChangeShapeType="1"/>
          </p:cNvSpPr>
          <p:nvPr/>
        </p:nvSpPr>
        <p:spPr>
          <a:xfrm>
            <a:off x="3688192" y="4712965"/>
            <a:ext cx="7012724" cy="1169551"/>
          </a:xfrm>
          <a:prstGeom prst="rect">
            <a:avLst/>
          </a:prstGeom>
          <a:noFill/>
        </p:spPr>
        <p:txBody>
          <a:bodyPr wrap="square" lIns="91440" tIns="45720" rIns="91440" bIns="45720" rtlCol="0" anchor="t">
            <a:spAutoFit/>
          </a:bodyPr>
          <a:lstStyle/>
          <a:p>
            <a:r>
              <a:rPr lang="en-US" sz="1400">
                <a:latin typeface="Arial" panose="020B0604020202020204" pitchFamily="34" charset="0"/>
                <a:ea typeface="+mn-lt"/>
                <a:cs typeface="Arial" panose="020B0604020202020204" pitchFamily="34" charset="0"/>
              </a:rPr>
              <a:t>“Per state statutes, city staff are not permitted to advocate for or against any measure or candidate. Staff may provide informational content to help the public understand official processes, services, and decisions. Any information shared by City staff is for educational and informational purposes and should not be interpreted as an endorsement or opposition.”</a:t>
            </a: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48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EC3A-77C6-4F6D-8BA3-8B148A57E48E}"/>
              </a:ext>
            </a:extLst>
          </p:cNvPr>
          <p:cNvSpPr>
            <a:spLocks noGrp="1"/>
          </p:cNvSpPr>
          <p:nvPr>
            <p:ph type="ctrTitle"/>
          </p:nvPr>
        </p:nvSpPr>
        <p:spPr>
          <a:xfrm>
            <a:off x="443344" y="1564542"/>
            <a:ext cx="11387295" cy="2499587"/>
          </a:xfrm>
          <a:ln>
            <a:noFill/>
          </a:ln>
        </p:spPr>
        <p:txBody>
          <a:bodyPr/>
          <a:lstStyle/>
          <a:p>
            <a:pPr>
              <a:lnSpc>
                <a:spcPct val="70000"/>
              </a:lnSpc>
            </a:pPr>
            <a:r>
              <a:rPr lang="en-US">
                <a:ln w="12700">
                  <a:noFill/>
                </a:ln>
                <a:solidFill>
                  <a:srgbClr val="59489F"/>
                </a:solidFill>
              </a:rPr>
              <a:t>Strategic Investment Areas (SIA) Program</a:t>
            </a:r>
          </a:p>
        </p:txBody>
      </p:sp>
      <p:sp>
        <p:nvSpPr>
          <p:cNvPr id="3" name="Subtitle 2">
            <a:extLst>
              <a:ext uri="{FF2B5EF4-FFF2-40B4-BE49-F238E27FC236}">
                <a16:creationId xmlns:a16="http://schemas.microsoft.com/office/drawing/2014/main" id="{4ED905B4-0870-47E1-A50F-99EF2C2FD59F}"/>
              </a:ext>
            </a:extLst>
          </p:cNvPr>
          <p:cNvSpPr>
            <a:spLocks noGrp="1"/>
          </p:cNvSpPr>
          <p:nvPr>
            <p:ph type="subTitle" idx="1"/>
          </p:nvPr>
        </p:nvSpPr>
        <p:spPr>
          <a:xfrm>
            <a:off x="568711" y="3914101"/>
            <a:ext cx="9018633" cy="1655762"/>
          </a:xfrm>
        </p:spPr>
        <p:txBody>
          <a:bodyPr/>
          <a:lstStyle/>
          <a:p>
            <a:r>
              <a:rPr lang="en-US"/>
              <a:t>Program overview</a:t>
            </a:r>
          </a:p>
        </p:txBody>
      </p:sp>
    </p:spTree>
    <p:extLst>
      <p:ext uri="{BB962C8B-B14F-4D97-AF65-F5344CB8AC3E}">
        <p14:creationId xmlns:p14="http://schemas.microsoft.com/office/powerpoint/2010/main" val="2890868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396138-0CF0-92A7-D32C-2484885BDD90}"/>
              </a:ext>
            </a:extLst>
          </p:cNvPr>
          <p:cNvSpPr>
            <a:spLocks noGrp="1"/>
          </p:cNvSpPr>
          <p:nvPr>
            <p:ph idx="1"/>
          </p:nvPr>
        </p:nvSpPr>
        <p:spPr>
          <a:xfrm>
            <a:off x="232048" y="1729518"/>
            <a:ext cx="6332875" cy="4630820"/>
          </a:xfrm>
        </p:spPr>
        <p:txBody>
          <a:bodyPr>
            <a:normAutofit fontScale="85000" lnSpcReduction="10000"/>
          </a:bodyPr>
          <a:lstStyle/>
          <a:p>
            <a:pPr>
              <a:lnSpc>
                <a:spcPct val="100000"/>
              </a:lnSpc>
            </a:pPr>
            <a:r>
              <a:rPr lang="en-US" sz="3600" dirty="0">
                <a:latin typeface="Arial" panose="020B0604020202020204" pitchFamily="34" charset="0"/>
                <a:cs typeface="Arial" panose="020B0604020202020204" pitchFamily="34" charset="0"/>
              </a:rPr>
              <a:t>Identify, design, and construct mobility projects - $55M</a:t>
            </a:r>
          </a:p>
          <a:p>
            <a:pPr marL="0" indent="0">
              <a:lnSpc>
                <a:spcPct val="100000"/>
              </a:lnSpc>
              <a:buNone/>
            </a:pPr>
            <a:endParaRPr lang="en-US" sz="1500" dirty="0">
              <a:latin typeface="Arial" panose="020B0604020202020204" pitchFamily="34" charset="0"/>
              <a:cs typeface="Arial" panose="020B0604020202020204" pitchFamily="34" charset="0"/>
            </a:endParaRPr>
          </a:p>
          <a:p>
            <a:pPr>
              <a:lnSpc>
                <a:spcPct val="100000"/>
              </a:lnSpc>
            </a:pPr>
            <a:r>
              <a:rPr lang="en-US" sz="3600" dirty="0">
                <a:latin typeface="Arial" panose="020B0604020202020204" pitchFamily="34" charset="0"/>
                <a:cs typeface="Arial" panose="020B0604020202020204" pitchFamily="34" charset="0"/>
              </a:rPr>
              <a:t>Develop a </a:t>
            </a:r>
            <a:r>
              <a:rPr lang="en-US" sz="3600" i="1" dirty="0">
                <a:latin typeface="Arial" panose="020B0604020202020204" pitchFamily="34" charset="0"/>
                <a:cs typeface="Arial" panose="020B0604020202020204" pitchFamily="34" charset="0"/>
              </a:rPr>
              <a:t>Program Implementation Plan </a:t>
            </a:r>
            <a:r>
              <a:rPr lang="en-US" sz="3600" dirty="0">
                <a:latin typeface="Arial" panose="020B0604020202020204" pitchFamily="34" charset="0"/>
                <a:cs typeface="Arial" panose="020B0604020202020204" pitchFamily="34" charset="0"/>
              </a:rPr>
              <a:t>outlining an express delivery process</a:t>
            </a:r>
          </a:p>
          <a:p>
            <a:pPr>
              <a:lnSpc>
                <a:spcPct val="100000"/>
              </a:lnSpc>
            </a:pPr>
            <a:endParaRPr lang="en-US" sz="1500" dirty="0">
              <a:latin typeface="Arial" panose="020B0604020202020204" pitchFamily="34" charset="0"/>
              <a:cs typeface="Arial" panose="020B0604020202020204" pitchFamily="34" charset="0"/>
            </a:endParaRPr>
          </a:p>
          <a:p>
            <a:pPr>
              <a:lnSpc>
                <a:spcPct val="100000"/>
              </a:lnSpc>
            </a:pPr>
            <a:r>
              <a:rPr lang="en-US" sz="3600" dirty="0">
                <a:latin typeface="Arial" panose="020B0604020202020204" pitchFamily="34" charset="0"/>
                <a:cs typeface="Arial" panose="020B0604020202020204" pitchFamily="34" charset="0"/>
              </a:rPr>
              <a:t>Identify, design, &amp; construct projects in 2 Strategic Investment Areas</a:t>
            </a:r>
          </a:p>
        </p:txBody>
      </p:sp>
      <p:pic>
        <p:nvPicPr>
          <p:cNvPr id="24" name="Graphic 23" descr="Network diagram with solid fill">
            <a:extLst>
              <a:ext uri="{FF2B5EF4-FFF2-40B4-BE49-F238E27FC236}">
                <a16:creationId xmlns:a16="http://schemas.microsoft.com/office/drawing/2014/main" id="{AAA4532E-669C-D627-4753-2534AF112D4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33087"/>
          <a:stretch/>
        </p:blipFill>
        <p:spPr>
          <a:xfrm>
            <a:off x="6382408" y="1277501"/>
            <a:ext cx="2219783" cy="4922662"/>
          </a:xfrm>
          <a:prstGeom prst="rect">
            <a:avLst/>
          </a:prstGeom>
        </p:spPr>
      </p:pic>
      <p:pic>
        <p:nvPicPr>
          <p:cNvPr id="5" name="Graphic 4" descr="Blueprint with solid fill">
            <a:extLst>
              <a:ext uri="{FF2B5EF4-FFF2-40B4-BE49-F238E27FC236}">
                <a16:creationId xmlns:a16="http://schemas.microsoft.com/office/drawing/2014/main" id="{9377404E-9678-82D8-A10F-81BEBE2ED8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2191" y="1729518"/>
            <a:ext cx="3059589" cy="3059589"/>
          </a:xfrm>
          <a:prstGeom prst="rect">
            <a:avLst/>
          </a:prstGeom>
        </p:spPr>
      </p:pic>
      <p:sp>
        <p:nvSpPr>
          <p:cNvPr id="6" name="Title 1">
            <a:extLst>
              <a:ext uri="{FF2B5EF4-FFF2-40B4-BE49-F238E27FC236}">
                <a16:creationId xmlns:a16="http://schemas.microsoft.com/office/drawing/2014/main" id="{44B92A85-CD5E-295D-E2D9-84B2607B98E5}"/>
              </a:ext>
            </a:extLst>
          </p:cNvPr>
          <p:cNvSpPr txBox="1">
            <a:spLocks/>
          </p:cNvSpPr>
          <p:nvPr/>
        </p:nvSpPr>
        <p:spPr>
          <a:xfrm>
            <a:off x="8602191" y="4375920"/>
            <a:ext cx="325888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EB9940"/>
                </a:solidFill>
                <a:effectLst/>
                <a:uLnTx/>
                <a:uFillTx/>
                <a:latin typeface="Arial Black"/>
                <a:ea typeface="+mj-ea"/>
                <a:cs typeface="+mj-cs"/>
              </a:rPr>
              <a:t>Blueprint</a:t>
            </a:r>
            <a:endParaRPr kumimoji="0" lang="en-US" sz="4800" b="0" i="0" u="none" strike="noStrike" kern="1200" cap="none" spc="0" normalizeH="0" baseline="0" noProof="0">
              <a:ln>
                <a:noFill/>
              </a:ln>
              <a:solidFill>
                <a:srgbClr val="EB9940"/>
              </a:solidFill>
              <a:effectLst/>
              <a:uLnTx/>
              <a:uFillTx/>
              <a:latin typeface="Arial Black" panose="020B0A04020102020204" pitchFamily="34" charset="0"/>
              <a:ea typeface="+mj-ea"/>
              <a:cs typeface="+mj-cs"/>
            </a:endParaRPr>
          </a:p>
        </p:txBody>
      </p:sp>
      <p:sp>
        <p:nvSpPr>
          <p:cNvPr id="7" name="Title 6">
            <a:extLst>
              <a:ext uri="{FF2B5EF4-FFF2-40B4-BE49-F238E27FC236}">
                <a16:creationId xmlns:a16="http://schemas.microsoft.com/office/drawing/2014/main" id="{CCB67E69-3DD6-98B8-2A5D-2A85D074D523}"/>
              </a:ext>
            </a:extLst>
          </p:cNvPr>
          <p:cNvSpPr>
            <a:spLocks noGrp="1"/>
          </p:cNvSpPr>
          <p:nvPr>
            <p:ph type="title"/>
          </p:nvPr>
        </p:nvSpPr>
        <p:spPr/>
        <p:txBody>
          <a:bodyPr/>
          <a:lstStyle/>
          <a:p>
            <a:r>
              <a:rPr lang="en-US">
                <a:solidFill>
                  <a:srgbClr val="59489F"/>
                </a:solidFill>
              </a:rPr>
              <a:t>Pilot Program Timeline and Funding</a:t>
            </a:r>
          </a:p>
        </p:txBody>
      </p:sp>
    </p:spTree>
    <p:extLst>
      <p:ext uri="{BB962C8B-B14F-4D97-AF65-F5344CB8AC3E}">
        <p14:creationId xmlns:p14="http://schemas.microsoft.com/office/powerpoint/2010/main" val="93617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p:txBody>
          <a:bodyPr/>
          <a:lstStyle/>
          <a:p>
            <a:r>
              <a:rPr lang="en-US">
                <a:solidFill>
                  <a:srgbClr val="59489F"/>
                </a:solidFill>
              </a:rPr>
              <a:t>A New Way to Deliver Projects</a:t>
            </a:r>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w="9525">
                <a:solidFill>
                  <a:srgbClr val="FFFFFF"/>
                </a:solidFill>
              </a:ln>
              <a:solidFill>
                <a:srgbClr val="FFFFFF"/>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55E65E6A-EF84-2CB7-C4C9-E1E5434E8E40}"/>
              </a:ext>
            </a:extLst>
          </p:cNvPr>
          <p:cNvSpPr>
            <a:spLocks noGrp="1"/>
          </p:cNvSpPr>
          <p:nvPr>
            <p:ph idx="1"/>
          </p:nvPr>
        </p:nvSpPr>
        <p:spPr>
          <a:xfrm>
            <a:off x="610671" y="4511174"/>
            <a:ext cx="3268026" cy="1557995"/>
          </a:xfrm>
        </p:spPr>
        <p:txBody>
          <a:bodyPr>
            <a:normAutofit/>
          </a:bodyPr>
          <a:lstStyle/>
          <a:p>
            <a:pPr marL="0" indent="0" algn="ctr">
              <a:lnSpc>
                <a:spcPct val="100000"/>
              </a:lnSpc>
              <a:buNone/>
            </a:pPr>
            <a:r>
              <a:rPr lang="en-US" sz="3200">
                <a:solidFill>
                  <a:srgbClr val="0A7D8C"/>
                </a:solidFill>
                <a:latin typeface="Century Gothic" panose="020B0502020202020204" pitchFamily="34" charset="0"/>
                <a:cs typeface="Arial" panose="020B0604020202020204" pitchFamily="34" charset="0"/>
              </a:rPr>
              <a:t>One City, </a:t>
            </a:r>
          </a:p>
          <a:p>
            <a:pPr marL="0" indent="0" algn="ctr">
              <a:lnSpc>
                <a:spcPct val="100000"/>
              </a:lnSpc>
              <a:buNone/>
            </a:pPr>
            <a:r>
              <a:rPr lang="en-US" sz="3200">
                <a:solidFill>
                  <a:srgbClr val="0A7D8C"/>
                </a:solidFill>
                <a:latin typeface="Century Gothic" panose="020B0502020202020204" pitchFamily="34" charset="0"/>
                <a:cs typeface="Arial" panose="020B0604020202020204" pitchFamily="34" charset="0"/>
              </a:rPr>
              <a:t>One Vision</a:t>
            </a:r>
          </a:p>
        </p:txBody>
      </p:sp>
      <p:sp>
        <p:nvSpPr>
          <p:cNvPr id="8" name="Content Placeholder 2">
            <a:extLst>
              <a:ext uri="{FF2B5EF4-FFF2-40B4-BE49-F238E27FC236}">
                <a16:creationId xmlns:a16="http://schemas.microsoft.com/office/drawing/2014/main" id="{61BF25DE-36FD-40BB-5D8D-44BDC4A587F4}"/>
              </a:ext>
            </a:extLst>
          </p:cNvPr>
          <p:cNvSpPr txBox="1">
            <a:spLocks/>
          </p:cNvSpPr>
          <p:nvPr/>
        </p:nvSpPr>
        <p:spPr>
          <a:xfrm>
            <a:off x="4220326" y="4510705"/>
            <a:ext cx="3268026" cy="1557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A7D8C"/>
                </a:solidFill>
                <a:effectLst/>
                <a:uLnTx/>
                <a:uFillTx/>
                <a:latin typeface="Century Gothic" panose="020B0502020202020204" pitchFamily="34" charset="0"/>
                <a:ea typeface="+mn-ea"/>
                <a:cs typeface="Arial" panose="020B0604020202020204" pitchFamily="34" charset="0"/>
              </a:rPr>
              <a:t>Express Delivery</a:t>
            </a:r>
          </a:p>
        </p:txBody>
      </p:sp>
      <p:sp>
        <p:nvSpPr>
          <p:cNvPr id="9" name="Content Placeholder 2">
            <a:extLst>
              <a:ext uri="{FF2B5EF4-FFF2-40B4-BE49-F238E27FC236}">
                <a16:creationId xmlns:a16="http://schemas.microsoft.com/office/drawing/2014/main" id="{56AFEEC1-7284-2E76-092F-51FBD9FC0D37}"/>
              </a:ext>
            </a:extLst>
          </p:cNvPr>
          <p:cNvSpPr txBox="1">
            <a:spLocks/>
          </p:cNvSpPr>
          <p:nvPr/>
        </p:nvSpPr>
        <p:spPr>
          <a:xfrm>
            <a:off x="8300598" y="4510705"/>
            <a:ext cx="3398260" cy="1557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7D8C"/>
                </a:solidFill>
                <a:effectLst/>
                <a:uLnTx/>
                <a:uFillTx/>
                <a:latin typeface="Century Gothic" panose="020B0502020202020204" pitchFamily="34" charset="0"/>
                <a:ea typeface="+mn-ea"/>
                <a:cs typeface="Arial" panose="020B0604020202020204" pitchFamily="34" charset="0"/>
              </a:rPr>
              <a:t>Centered Pendulum</a:t>
            </a:r>
          </a:p>
        </p:txBody>
      </p:sp>
      <p:pic>
        <p:nvPicPr>
          <p:cNvPr id="10" name="Graphic 9" descr="Delivery outline">
            <a:extLst>
              <a:ext uri="{FF2B5EF4-FFF2-40B4-BE49-F238E27FC236}">
                <a16:creationId xmlns:a16="http://schemas.microsoft.com/office/drawing/2014/main" id="{7C3C58B9-A635-062F-867D-A2A2F014A3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3213" y="1352352"/>
            <a:ext cx="3745466" cy="3745466"/>
          </a:xfrm>
          <a:prstGeom prst="rect">
            <a:avLst/>
          </a:prstGeom>
        </p:spPr>
      </p:pic>
      <p:pic>
        <p:nvPicPr>
          <p:cNvPr id="11" name="Graphic 10" descr="Protecting hand outline">
            <a:extLst>
              <a:ext uri="{FF2B5EF4-FFF2-40B4-BE49-F238E27FC236}">
                <a16:creationId xmlns:a16="http://schemas.microsoft.com/office/drawing/2014/main" id="{6AC4AA47-251C-0004-3581-37386FF56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2980" y="1198478"/>
            <a:ext cx="2230522" cy="2230522"/>
          </a:xfrm>
          <a:prstGeom prst="rect">
            <a:avLst/>
          </a:prstGeom>
        </p:spPr>
      </p:pic>
      <p:sp>
        <p:nvSpPr>
          <p:cNvPr id="12" name="Flowchart: Connector 11">
            <a:extLst>
              <a:ext uri="{FF2B5EF4-FFF2-40B4-BE49-F238E27FC236}">
                <a16:creationId xmlns:a16="http://schemas.microsoft.com/office/drawing/2014/main" id="{E2802978-66B1-D6DA-4FE5-3D069AAFF661}"/>
              </a:ext>
            </a:extLst>
          </p:cNvPr>
          <p:cNvSpPr/>
          <p:nvPr/>
        </p:nvSpPr>
        <p:spPr>
          <a:xfrm>
            <a:off x="9672321" y="3947088"/>
            <a:ext cx="375920" cy="395078"/>
          </a:xfrm>
          <a:prstGeom prst="flowChartConnector">
            <a:avLst/>
          </a:prstGeom>
          <a:solidFill>
            <a:srgbClr val="0A7D8C"/>
          </a:solidFill>
          <a:ln>
            <a:solidFill>
              <a:srgbClr val="0A7D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sp>
        <p:nvSpPr>
          <p:cNvPr id="13" name="Arc 12">
            <a:extLst>
              <a:ext uri="{FF2B5EF4-FFF2-40B4-BE49-F238E27FC236}">
                <a16:creationId xmlns:a16="http://schemas.microsoft.com/office/drawing/2014/main" id="{67398E88-01B6-89B6-965F-560F772CC20B}"/>
              </a:ext>
            </a:extLst>
          </p:cNvPr>
          <p:cNvSpPr/>
          <p:nvPr/>
        </p:nvSpPr>
        <p:spPr>
          <a:xfrm rot="10800000">
            <a:off x="8767077" y="2984982"/>
            <a:ext cx="1337569" cy="1159645"/>
          </a:xfrm>
          <a:prstGeom prst="arc">
            <a:avLst>
              <a:gd name="adj1" fmla="val 15897962"/>
              <a:gd name="adj2" fmla="val 4846"/>
            </a:avLst>
          </a:prstGeom>
          <a:ln w="57150">
            <a:solidFill>
              <a:srgbClr val="0A7D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000000"/>
                </a:solidFill>
              </a:ln>
              <a:solidFill>
                <a:srgbClr val="000000"/>
              </a:solidFill>
              <a:effectLst/>
              <a:uLnTx/>
              <a:uFillTx/>
              <a:latin typeface="Cambria"/>
              <a:ea typeface="+mn-ea"/>
              <a:cs typeface="+mn-cs"/>
            </a:endParaRPr>
          </a:p>
        </p:txBody>
      </p:sp>
      <p:sp>
        <p:nvSpPr>
          <p:cNvPr id="14" name="Isosceles Triangle 13">
            <a:extLst>
              <a:ext uri="{FF2B5EF4-FFF2-40B4-BE49-F238E27FC236}">
                <a16:creationId xmlns:a16="http://schemas.microsoft.com/office/drawing/2014/main" id="{C31F94D3-7147-4AA8-646A-F40DD1136831}"/>
              </a:ext>
            </a:extLst>
          </p:cNvPr>
          <p:cNvSpPr/>
          <p:nvPr/>
        </p:nvSpPr>
        <p:spPr>
          <a:xfrm rot="20267920">
            <a:off x="8628343" y="3397140"/>
            <a:ext cx="200618" cy="335327"/>
          </a:xfrm>
          <a:prstGeom prst="triangle">
            <a:avLst/>
          </a:prstGeom>
          <a:solidFill>
            <a:srgbClr val="0A7D8C"/>
          </a:solidFill>
          <a:ln w="28079" cap="flat">
            <a:solidFill>
              <a:srgbClr val="0A7D8C"/>
            </a:solid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sp>
        <p:nvSpPr>
          <p:cNvPr id="15" name="Arc 14">
            <a:extLst>
              <a:ext uri="{FF2B5EF4-FFF2-40B4-BE49-F238E27FC236}">
                <a16:creationId xmlns:a16="http://schemas.microsoft.com/office/drawing/2014/main" id="{A83ADCA1-40DA-28C9-41B4-B739A1A8CFA8}"/>
              </a:ext>
            </a:extLst>
          </p:cNvPr>
          <p:cNvSpPr/>
          <p:nvPr/>
        </p:nvSpPr>
        <p:spPr>
          <a:xfrm rot="10800000" flipH="1">
            <a:off x="9601765" y="2985853"/>
            <a:ext cx="1337569" cy="1159645"/>
          </a:xfrm>
          <a:prstGeom prst="arc">
            <a:avLst>
              <a:gd name="adj1" fmla="val 15897962"/>
              <a:gd name="adj2" fmla="val 4846"/>
            </a:avLst>
          </a:prstGeom>
          <a:ln w="57150">
            <a:solidFill>
              <a:srgbClr val="0A7D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000000"/>
                </a:solidFill>
              </a:ln>
              <a:solidFill>
                <a:srgbClr val="000000"/>
              </a:solidFill>
              <a:effectLst/>
              <a:uLnTx/>
              <a:uFillTx/>
              <a:latin typeface="Cambria"/>
              <a:ea typeface="+mn-ea"/>
              <a:cs typeface="+mn-cs"/>
            </a:endParaRPr>
          </a:p>
        </p:txBody>
      </p:sp>
      <p:sp>
        <p:nvSpPr>
          <p:cNvPr id="16" name="Isosceles Triangle 15">
            <a:extLst>
              <a:ext uri="{FF2B5EF4-FFF2-40B4-BE49-F238E27FC236}">
                <a16:creationId xmlns:a16="http://schemas.microsoft.com/office/drawing/2014/main" id="{A8101CD9-DC8C-B4B0-9890-68B815F586AD}"/>
              </a:ext>
            </a:extLst>
          </p:cNvPr>
          <p:cNvSpPr/>
          <p:nvPr/>
        </p:nvSpPr>
        <p:spPr>
          <a:xfrm rot="1332080" flipH="1">
            <a:off x="10852303" y="3426013"/>
            <a:ext cx="200618" cy="335327"/>
          </a:xfrm>
          <a:prstGeom prst="triangle">
            <a:avLst/>
          </a:prstGeom>
          <a:solidFill>
            <a:srgbClr val="0A7D8C"/>
          </a:solidFill>
          <a:ln>
            <a:solidFill>
              <a:srgbClr val="0A7D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cxnSp>
        <p:nvCxnSpPr>
          <p:cNvPr id="17" name="Straight Connector 16">
            <a:extLst>
              <a:ext uri="{FF2B5EF4-FFF2-40B4-BE49-F238E27FC236}">
                <a16:creationId xmlns:a16="http://schemas.microsoft.com/office/drawing/2014/main" id="{DCC5762A-8953-ABF1-27BC-70EA6E3B860E}"/>
              </a:ext>
            </a:extLst>
          </p:cNvPr>
          <p:cNvCxnSpPr>
            <a:cxnSpLocks/>
            <a:stCxn id="12" idx="0"/>
          </p:cNvCxnSpPr>
          <p:nvPr/>
        </p:nvCxnSpPr>
        <p:spPr>
          <a:xfrm flipV="1">
            <a:off x="9860281" y="2568619"/>
            <a:ext cx="0" cy="1378469"/>
          </a:xfrm>
          <a:prstGeom prst="line">
            <a:avLst/>
          </a:prstGeom>
          <a:ln w="57150">
            <a:solidFill>
              <a:srgbClr val="0A7D8C"/>
            </a:solidFill>
          </a:ln>
        </p:spPr>
        <p:style>
          <a:lnRef idx="1">
            <a:schemeClr val="accent1"/>
          </a:lnRef>
          <a:fillRef idx="0">
            <a:schemeClr val="accent1"/>
          </a:fillRef>
          <a:effectRef idx="0">
            <a:schemeClr val="accent1"/>
          </a:effectRef>
          <a:fontRef idx="minor">
            <a:schemeClr val="tx1"/>
          </a:fontRef>
        </p:style>
      </p:cxnSp>
      <p:pic>
        <p:nvPicPr>
          <p:cNvPr id="18" name="Graphic 17" descr="Cheers outline">
            <a:extLst>
              <a:ext uri="{FF2B5EF4-FFF2-40B4-BE49-F238E27FC236}">
                <a16:creationId xmlns:a16="http://schemas.microsoft.com/office/drawing/2014/main" id="{43B2102C-CEC3-5A04-482F-F4A55509D4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423" y="1690688"/>
            <a:ext cx="2696672" cy="2696672"/>
          </a:xfrm>
          <a:prstGeom prst="rect">
            <a:avLst/>
          </a:prstGeom>
        </p:spPr>
      </p:pic>
    </p:spTree>
    <p:extLst>
      <p:ext uri="{BB962C8B-B14F-4D97-AF65-F5344CB8AC3E}">
        <p14:creationId xmlns:p14="http://schemas.microsoft.com/office/powerpoint/2010/main" val="58278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Marker with solid fill">
            <a:extLst>
              <a:ext uri="{FF2B5EF4-FFF2-40B4-BE49-F238E27FC236}">
                <a16:creationId xmlns:a16="http://schemas.microsoft.com/office/drawing/2014/main" id="{D0DB0DCC-CFC7-98DB-F752-2E1C589205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6163" y="1306462"/>
            <a:ext cx="3948418" cy="3948418"/>
          </a:xfrm>
          <a:prstGeom prst="rect">
            <a:avLst/>
          </a:prstGeom>
        </p:spPr>
      </p:pic>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10483960" y="5353420"/>
            <a:ext cx="1708040" cy="1197978"/>
          </a:xfrm>
        </p:spPr>
        <p:txBody>
          <a:bodyPr>
            <a:normAutofit/>
          </a:bodyPr>
          <a:lstStyle/>
          <a:p>
            <a:r>
              <a:rPr lang="en-US"/>
              <a:t>Ribbon Cutting</a:t>
            </a:r>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w="9525">
                <a:solidFill>
                  <a:srgbClr val="FFFFFF"/>
                </a:solidFill>
              </a:ln>
              <a:solidFill>
                <a:srgbClr val="FFFFFF"/>
              </a:solidFill>
              <a:effectLst/>
              <a:uLnTx/>
              <a:uFillTx/>
              <a:latin typeface="Century Gothic"/>
              <a:ea typeface="+mn-ea"/>
              <a:cs typeface="+mn-cs"/>
            </a:endParaRPr>
          </a:p>
        </p:txBody>
      </p:sp>
      <p:pic>
        <p:nvPicPr>
          <p:cNvPr id="6" name="Graphic 5" descr="Marker with solid fill">
            <a:extLst>
              <a:ext uri="{FF2B5EF4-FFF2-40B4-BE49-F238E27FC236}">
                <a16:creationId xmlns:a16="http://schemas.microsoft.com/office/drawing/2014/main" id="{E46BF1BE-FF63-5E29-0A0A-04B0FCD6AE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1059" y="2490795"/>
            <a:ext cx="3948418" cy="3948418"/>
          </a:xfrm>
          <a:prstGeom prst="rect">
            <a:avLst/>
          </a:prstGeom>
        </p:spPr>
      </p:pic>
      <p:pic>
        <p:nvPicPr>
          <p:cNvPr id="8" name="Picture 7">
            <a:extLst>
              <a:ext uri="{FF2B5EF4-FFF2-40B4-BE49-F238E27FC236}">
                <a16:creationId xmlns:a16="http://schemas.microsoft.com/office/drawing/2014/main" id="{D6D38E4C-F2A7-33E7-9E47-7570F1B4C8F8}"/>
              </a:ext>
            </a:extLst>
          </p:cNvPr>
          <p:cNvPicPr>
            <a:picLocks noChangeAspect="1"/>
          </p:cNvPicPr>
          <p:nvPr/>
        </p:nvPicPr>
        <p:blipFill rotWithShape="1">
          <a:blip r:embed="rId7">
            <a:extLst>
              <a:ext uri="{28A0092B-C50C-407E-A947-70E740481C1C}">
                <a14:useLocalDpi xmlns:a14="http://schemas.microsoft.com/office/drawing/2010/main" val="0"/>
              </a:ext>
            </a:extLst>
          </a:blip>
          <a:srcRect l="14293" r="14293"/>
          <a:stretch/>
        </p:blipFill>
        <p:spPr>
          <a:xfrm>
            <a:off x="9386671" y="3259540"/>
            <a:ext cx="1417194" cy="1425820"/>
          </a:xfrm>
          <a:prstGeom prst="ellipse">
            <a:avLst/>
          </a:prstGeom>
          <a:ln w="22225">
            <a:solidFill>
              <a:schemeClr val="bg1"/>
            </a:solidFill>
          </a:ln>
        </p:spPr>
      </p:pic>
      <p:pic>
        <p:nvPicPr>
          <p:cNvPr id="29" name="Graphic 28" descr="Marker with solid fill">
            <a:extLst>
              <a:ext uri="{FF2B5EF4-FFF2-40B4-BE49-F238E27FC236}">
                <a16:creationId xmlns:a16="http://schemas.microsoft.com/office/drawing/2014/main" id="{CB5BC523-69F7-D467-E5AF-8334016D6B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6635" y="996010"/>
            <a:ext cx="3948418" cy="3948418"/>
          </a:xfrm>
          <a:prstGeom prst="rect">
            <a:avLst/>
          </a:prstGeom>
        </p:spPr>
      </p:pic>
      <p:pic>
        <p:nvPicPr>
          <p:cNvPr id="30" name="Picture 29" descr="A picture containing outdoor&#10;&#10;Description automatically generated">
            <a:extLst>
              <a:ext uri="{FF2B5EF4-FFF2-40B4-BE49-F238E27FC236}">
                <a16:creationId xmlns:a16="http://schemas.microsoft.com/office/drawing/2014/main" id="{E73197E4-BED5-27EF-1CE0-FB092C967B48}"/>
              </a:ext>
            </a:extLst>
          </p:cNvPr>
          <p:cNvPicPr>
            <a:picLocks noChangeAspect="1"/>
          </p:cNvPicPr>
          <p:nvPr/>
        </p:nvPicPr>
        <p:blipFill rotWithShape="1">
          <a:blip r:embed="rId8">
            <a:extLst>
              <a:ext uri="{28A0092B-C50C-407E-A947-70E740481C1C}">
                <a14:useLocalDpi xmlns:a14="http://schemas.microsoft.com/office/drawing/2010/main" val="0"/>
              </a:ext>
            </a:extLst>
          </a:blip>
          <a:srcRect l="13009" r="12444"/>
          <a:stretch/>
        </p:blipFill>
        <p:spPr>
          <a:xfrm rot="5400000">
            <a:off x="7422247" y="1717037"/>
            <a:ext cx="1417194" cy="1425820"/>
          </a:xfrm>
          <a:prstGeom prst="ellipse">
            <a:avLst/>
          </a:prstGeom>
          <a:ln w="22225">
            <a:solidFill>
              <a:schemeClr val="bg1"/>
            </a:solidFill>
          </a:ln>
        </p:spPr>
      </p:pic>
      <p:pic>
        <p:nvPicPr>
          <p:cNvPr id="31" name="Graphic 30" descr="Marker with solid fill">
            <a:extLst>
              <a:ext uri="{FF2B5EF4-FFF2-40B4-BE49-F238E27FC236}">
                <a16:creationId xmlns:a16="http://schemas.microsoft.com/office/drawing/2014/main" id="{810216BA-EDF3-D4E5-961B-FBD8766ADE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9110" y="2807421"/>
            <a:ext cx="3948418" cy="3948418"/>
          </a:xfrm>
          <a:prstGeom prst="rect">
            <a:avLst/>
          </a:prstGeom>
        </p:spPr>
      </p:pic>
      <p:pic>
        <p:nvPicPr>
          <p:cNvPr id="35" name="Graphic 34" descr="Marker with solid fill">
            <a:extLst>
              <a:ext uri="{FF2B5EF4-FFF2-40B4-BE49-F238E27FC236}">
                <a16:creationId xmlns:a16="http://schemas.microsoft.com/office/drawing/2014/main" id="{18E7F90E-314E-F3DC-B854-01888E6C20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003" y="2747570"/>
            <a:ext cx="3948418" cy="3948418"/>
          </a:xfrm>
          <a:prstGeom prst="rect">
            <a:avLst/>
          </a:prstGeom>
        </p:spPr>
      </p:pic>
      <p:pic>
        <p:nvPicPr>
          <p:cNvPr id="36" name="Picture 35">
            <a:extLst>
              <a:ext uri="{FF2B5EF4-FFF2-40B4-BE49-F238E27FC236}">
                <a16:creationId xmlns:a16="http://schemas.microsoft.com/office/drawing/2014/main" id="{7144B886-65ED-74C8-BA48-9BD81FEFB4C6}"/>
              </a:ext>
            </a:extLst>
          </p:cNvPr>
          <p:cNvPicPr>
            <a:picLocks noChangeAspect="1"/>
          </p:cNvPicPr>
          <p:nvPr/>
        </p:nvPicPr>
        <p:blipFill rotWithShape="1">
          <a:blip r:embed="rId9">
            <a:extLst>
              <a:ext uri="{28A0092B-C50C-407E-A947-70E740481C1C}">
                <a14:useLocalDpi xmlns:a14="http://schemas.microsoft.com/office/drawing/2010/main" val="0"/>
              </a:ext>
            </a:extLst>
          </a:blip>
          <a:srcRect l="22045" r="22045"/>
          <a:stretch/>
        </p:blipFill>
        <p:spPr>
          <a:xfrm>
            <a:off x="1664615" y="3505535"/>
            <a:ext cx="1417194" cy="1425820"/>
          </a:xfrm>
          <a:prstGeom prst="ellipse">
            <a:avLst/>
          </a:prstGeom>
          <a:ln w="22225">
            <a:solidFill>
              <a:schemeClr val="bg1"/>
            </a:solidFill>
          </a:ln>
        </p:spPr>
      </p:pic>
      <p:pic>
        <p:nvPicPr>
          <p:cNvPr id="37" name="Graphic 36" descr="Marker with solid fill">
            <a:extLst>
              <a:ext uri="{FF2B5EF4-FFF2-40B4-BE49-F238E27FC236}">
                <a16:creationId xmlns:a16="http://schemas.microsoft.com/office/drawing/2014/main" id="{D20F8409-FB22-F63D-F207-54EEF7FDC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743" y="741326"/>
            <a:ext cx="3948418" cy="3948418"/>
          </a:xfrm>
          <a:prstGeom prst="rect">
            <a:avLst/>
          </a:prstGeom>
        </p:spPr>
      </p:pic>
      <p:pic>
        <p:nvPicPr>
          <p:cNvPr id="38" name="Picture 37">
            <a:extLst>
              <a:ext uri="{FF2B5EF4-FFF2-40B4-BE49-F238E27FC236}">
                <a16:creationId xmlns:a16="http://schemas.microsoft.com/office/drawing/2014/main" id="{7D242A85-3EDA-CA4B-828E-EF26D2DD949B}"/>
              </a:ext>
            </a:extLst>
          </p:cNvPr>
          <p:cNvPicPr>
            <a:picLocks noChangeAspect="1"/>
          </p:cNvPicPr>
          <p:nvPr/>
        </p:nvPicPr>
        <p:blipFill rotWithShape="1">
          <a:blip r:embed="rId10">
            <a:extLst>
              <a:ext uri="{28A0092B-C50C-407E-A947-70E740481C1C}">
                <a14:useLocalDpi xmlns:a14="http://schemas.microsoft.com/office/drawing/2010/main" val="0"/>
              </a:ext>
            </a:extLst>
          </a:blip>
          <a:srcRect l="22045" r="22045"/>
          <a:stretch/>
        </p:blipFill>
        <p:spPr>
          <a:xfrm>
            <a:off x="252893" y="1501618"/>
            <a:ext cx="1417194" cy="1425820"/>
          </a:xfrm>
          <a:prstGeom prst="ellipse">
            <a:avLst/>
          </a:prstGeom>
          <a:ln w="22225">
            <a:solidFill>
              <a:schemeClr val="bg1"/>
            </a:solidFill>
          </a:ln>
        </p:spPr>
      </p:pic>
      <p:sp>
        <p:nvSpPr>
          <p:cNvPr id="46" name="Oval 45">
            <a:extLst>
              <a:ext uri="{FF2B5EF4-FFF2-40B4-BE49-F238E27FC236}">
                <a16:creationId xmlns:a16="http://schemas.microsoft.com/office/drawing/2014/main" id="{ABC413A5-EFEF-9356-D424-CC1C0803A859}"/>
              </a:ext>
            </a:extLst>
          </p:cNvPr>
          <p:cNvSpPr/>
          <p:nvPr/>
        </p:nvSpPr>
        <p:spPr>
          <a:xfrm>
            <a:off x="5428499" y="3551790"/>
            <a:ext cx="1429640" cy="13921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pic>
        <p:nvPicPr>
          <p:cNvPr id="45" name="Graphic 44" descr="Blueprint outline">
            <a:extLst>
              <a:ext uri="{FF2B5EF4-FFF2-40B4-BE49-F238E27FC236}">
                <a16:creationId xmlns:a16="http://schemas.microsoft.com/office/drawing/2014/main" id="{A479D19E-0680-6E38-76DD-958E7838D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29976" y="3719993"/>
            <a:ext cx="1026685" cy="1026685"/>
          </a:xfrm>
          <a:prstGeom prst="rect">
            <a:avLst/>
          </a:prstGeom>
        </p:spPr>
      </p:pic>
      <p:sp>
        <p:nvSpPr>
          <p:cNvPr id="47" name="Oval 46">
            <a:extLst>
              <a:ext uri="{FF2B5EF4-FFF2-40B4-BE49-F238E27FC236}">
                <a16:creationId xmlns:a16="http://schemas.microsoft.com/office/drawing/2014/main" id="{B5603844-EEE5-D730-D72B-DEDA369FE5EC}"/>
              </a:ext>
            </a:extLst>
          </p:cNvPr>
          <p:cNvSpPr/>
          <p:nvPr/>
        </p:nvSpPr>
        <p:spPr>
          <a:xfrm>
            <a:off x="3515843" y="2031802"/>
            <a:ext cx="1429640" cy="13921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pic>
        <p:nvPicPr>
          <p:cNvPr id="43" name="Graphic 42" descr="Checklist outline">
            <a:extLst>
              <a:ext uri="{FF2B5EF4-FFF2-40B4-BE49-F238E27FC236}">
                <a16:creationId xmlns:a16="http://schemas.microsoft.com/office/drawing/2014/main" id="{D4B1915E-21FB-3BD2-3F70-C47462E5A7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15622" y="2213138"/>
            <a:ext cx="1029500" cy="1029500"/>
          </a:xfrm>
          <a:prstGeom prst="rect">
            <a:avLst/>
          </a:prstGeom>
        </p:spPr>
      </p:pic>
      <p:sp>
        <p:nvSpPr>
          <p:cNvPr id="48" name="Text Placeholder 3">
            <a:extLst>
              <a:ext uri="{FF2B5EF4-FFF2-40B4-BE49-F238E27FC236}">
                <a16:creationId xmlns:a16="http://schemas.microsoft.com/office/drawing/2014/main" id="{08C5259B-8CA0-57B6-D850-9FEF826740F8}"/>
              </a:ext>
            </a:extLst>
          </p:cNvPr>
          <p:cNvSpPr txBox="1">
            <a:spLocks/>
          </p:cNvSpPr>
          <p:nvPr/>
        </p:nvSpPr>
        <p:spPr>
          <a:xfrm>
            <a:off x="8879482" y="1738903"/>
            <a:ext cx="2699302" cy="783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Char char="⊲"/>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Construction</a:t>
            </a:r>
          </a:p>
        </p:txBody>
      </p:sp>
      <p:sp>
        <p:nvSpPr>
          <p:cNvPr id="49" name="Text Placeholder 3">
            <a:extLst>
              <a:ext uri="{FF2B5EF4-FFF2-40B4-BE49-F238E27FC236}">
                <a16:creationId xmlns:a16="http://schemas.microsoft.com/office/drawing/2014/main" id="{F68BF401-3300-4028-9E73-2138D4DF273D}"/>
              </a:ext>
            </a:extLst>
          </p:cNvPr>
          <p:cNvSpPr txBox="1">
            <a:spLocks/>
          </p:cNvSpPr>
          <p:nvPr/>
        </p:nvSpPr>
        <p:spPr>
          <a:xfrm>
            <a:off x="4961737" y="2022162"/>
            <a:ext cx="1828644" cy="1197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Char char="⊲"/>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Select Projects</a:t>
            </a:r>
          </a:p>
        </p:txBody>
      </p:sp>
      <p:sp>
        <p:nvSpPr>
          <p:cNvPr id="50" name="Text Placeholder 3">
            <a:extLst>
              <a:ext uri="{FF2B5EF4-FFF2-40B4-BE49-F238E27FC236}">
                <a16:creationId xmlns:a16="http://schemas.microsoft.com/office/drawing/2014/main" id="{F718117F-3C73-FDB0-62A1-AE579030EE14}"/>
              </a:ext>
            </a:extLst>
          </p:cNvPr>
          <p:cNvSpPr txBox="1">
            <a:spLocks/>
          </p:cNvSpPr>
          <p:nvPr/>
        </p:nvSpPr>
        <p:spPr>
          <a:xfrm>
            <a:off x="6618988" y="5978130"/>
            <a:ext cx="1708040" cy="1197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Char char="⊲"/>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Design</a:t>
            </a:r>
          </a:p>
        </p:txBody>
      </p:sp>
      <p:sp>
        <p:nvSpPr>
          <p:cNvPr id="51" name="Text Placeholder 3">
            <a:extLst>
              <a:ext uri="{FF2B5EF4-FFF2-40B4-BE49-F238E27FC236}">
                <a16:creationId xmlns:a16="http://schemas.microsoft.com/office/drawing/2014/main" id="{2CA0D58F-A790-3EA0-9AB4-8E71F884E504}"/>
              </a:ext>
            </a:extLst>
          </p:cNvPr>
          <p:cNvSpPr txBox="1">
            <a:spLocks/>
          </p:cNvSpPr>
          <p:nvPr/>
        </p:nvSpPr>
        <p:spPr>
          <a:xfrm>
            <a:off x="1748584" y="1478891"/>
            <a:ext cx="1828644" cy="1197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Char char="⊲"/>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Review SIA</a:t>
            </a:r>
          </a:p>
        </p:txBody>
      </p:sp>
      <p:sp>
        <p:nvSpPr>
          <p:cNvPr id="52" name="Text Placeholder 3">
            <a:extLst>
              <a:ext uri="{FF2B5EF4-FFF2-40B4-BE49-F238E27FC236}">
                <a16:creationId xmlns:a16="http://schemas.microsoft.com/office/drawing/2014/main" id="{49342EA8-BEC1-0826-357B-1E7C31C3470C}"/>
              </a:ext>
            </a:extLst>
          </p:cNvPr>
          <p:cNvSpPr txBox="1">
            <a:spLocks/>
          </p:cNvSpPr>
          <p:nvPr/>
        </p:nvSpPr>
        <p:spPr>
          <a:xfrm>
            <a:off x="2981850" y="5520300"/>
            <a:ext cx="1828644" cy="1197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FBE44"/>
              </a:buClr>
              <a:buSzTx/>
              <a:buFont typeface="Proxima Nova Black" panose="02000506030000020004" pitchFamily="50" charset="0"/>
              <a:buChar char="⊲"/>
              <a:tabLst/>
              <a:defRPr/>
            </a:pPr>
            <a:r>
              <a:rPr kumimoji="0" lang="en-US" sz="2800" b="1" i="0" u="none" strike="noStrike" kern="1200" cap="none" spc="0" normalizeH="0" baseline="0" noProof="0">
                <a:ln w="6350">
                  <a:noFill/>
                </a:ln>
                <a:solidFill>
                  <a:srgbClr val="000000"/>
                </a:solidFill>
                <a:effectLst/>
                <a:uLnTx/>
                <a:uFillTx/>
                <a:latin typeface="Century Gothic"/>
                <a:ea typeface="Open Sans" panose="020B0606030504020204" pitchFamily="34" charset="0"/>
                <a:cs typeface="Open Sans" panose="020B0606030504020204" pitchFamily="34" charset="0"/>
              </a:rPr>
              <a:t>Field Walk</a:t>
            </a:r>
          </a:p>
        </p:txBody>
      </p:sp>
      <p:sp>
        <p:nvSpPr>
          <p:cNvPr id="53" name="Freeform: Shape 52">
            <a:extLst>
              <a:ext uri="{FF2B5EF4-FFF2-40B4-BE49-F238E27FC236}">
                <a16:creationId xmlns:a16="http://schemas.microsoft.com/office/drawing/2014/main" id="{36FA947B-6FED-11AF-9650-E83D6C9264EF}"/>
              </a:ext>
            </a:extLst>
          </p:cNvPr>
          <p:cNvSpPr/>
          <p:nvPr/>
        </p:nvSpPr>
        <p:spPr>
          <a:xfrm>
            <a:off x="944880" y="4094480"/>
            <a:ext cx="9133840" cy="2089899"/>
          </a:xfrm>
          <a:custGeom>
            <a:avLst/>
            <a:gdLst>
              <a:gd name="connsiteX0" fmla="*/ 0 w 9133840"/>
              <a:gd name="connsiteY0" fmla="*/ 0 h 2287526"/>
              <a:gd name="connsiteX1" fmla="*/ 1371600 w 9133840"/>
              <a:gd name="connsiteY1" fmla="*/ 2235200 h 2287526"/>
              <a:gd name="connsiteX2" fmla="*/ 3291840 w 9133840"/>
              <a:gd name="connsiteY2" fmla="*/ 650240 h 2287526"/>
              <a:gd name="connsiteX3" fmla="*/ 5181600 w 9133840"/>
              <a:gd name="connsiteY3" fmla="*/ 2286000 h 2287526"/>
              <a:gd name="connsiteX4" fmla="*/ 7152640 w 9133840"/>
              <a:gd name="connsiteY4" fmla="*/ 294640 h 2287526"/>
              <a:gd name="connsiteX5" fmla="*/ 9133840 w 9133840"/>
              <a:gd name="connsiteY5" fmla="*/ 1788160 h 228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840" h="2287526">
                <a:moveTo>
                  <a:pt x="0" y="0"/>
                </a:moveTo>
                <a:cubicBezTo>
                  <a:pt x="411480" y="1063413"/>
                  <a:pt x="822960" y="2126827"/>
                  <a:pt x="1371600" y="2235200"/>
                </a:cubicBezTo>
                <a:cubicBezTo>
                  <a:pt x="1920240" y="2343573"/>
                  <a:pt x="2656840" y="641773"/>
                  <a:pt x="3291840" y="650240"/>
                </a:cubicBezTo>
                <a:cubicBezTo>
                  <a:pt x="3926840" y="658707"/>
                  <a:pt x="4538133" y="2345267"/>
                  <a:pt x="5181600" y="2286000"/>
                </a:cubicBezTo>
                <a:cubicBezTo>
                  <a:pt x="5825067" y="2226733"/>
                  <a:pt x="6493933" y="377613"/>
                  <a:pt x="7152640" y="294640"/>
                </a:cubicBezTo>
                <a:cubicBezTo>
                  <a:pt x="7811347" y="211667"/>
                  <a:pt x="8472593" y="999913"/>
                  <a:pt x="9133840" y="1788160"/>
                </a:cubicBezTo>
              </a:path>
            </a:pathLst>
          </a:custGeom>
          <a:noFill/>
          <a:ln w="762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pic>
        <p:nvPicPr>
          <p:cNvPr id="10" name="Graphic 9" descr="Race Flag with solid fill">
            <a:extLst>
              <a:ext uri="{FF2B5EF4-FFF2-40B4-BE49-F238E27FC236}">
                <a16:creationId xmlns:a16="http://schemas.microsoft.com/office/drawing/2014/main" id="{864BE9DB-7F99-A7B5-D837-DFB7754988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13465" y="4522530"/>
            <a:ext cx="914400" cy="914400"/>
          </a:xfrm>
          <a:prstGeom prst="rect">
            <a:avLst/>
          </a:prstGeom>
        </p:spPr>
      </p:pic>
      <p:sp>
        <p:nvSpPr>
          <p:cNvPr id="9" name="Title 8">
            <a:extLst>
              <a:ext uri="{FF2B5EF4-FFF2-40B4-BE49-F238E27FC236}">
                <a16:creationId xmlns:a16="http://schemas.microsoft.com/office/drawing/2014/main" id="{2AAE893B-5996-7ED2-CF4A-52E1AB22219F}"/>
              </a:ext>
            </a:extLst>
          </p:cNvPr>
          <p:cNvSpPr>
            <a:spLocks noGrp="1"/>
          </p:cNvSpPr>
          <p:nvPr>
            <p:ph type="title"/>
          </p:nvPr>
        </p:nvSpPr>
        <p:spPr>
          <a:xfrm>
            <a:off x="838200" y="365126"/>
            <a:ext cx="10515600" cy="845730"/>
          </a:xfrm>
        </p:spPr>
        <p:txBody>
          <a:bodyPr/>
          <a:lstStyle/>
          <a:p>
            <a:r>
              <a:rPr lang="en-US" dirty="0">
                <a:solidFill>
                  <a:srgbClr val="59489F"/>
                </a:solidFill>
              </a:rPr>
              <a:t>Risk Focused Approach</a:t>
            </a:r>
          </a:p>
        </p:txBody>
      </p:sp>
    </p:spTree>
    <p:extLst>
      <p:ext uri="{BB962C8B-B14F-4D97-AF65-F5344CB8AC3E}">
        <p14:creationId xmlns:p14="http://schemas.microsoft.com/office/powerpoint/2010/main" val="3089928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C25B-45C6-DE28-5ADD-6FEF240B3D26}"/>
              </a:ext>
            </a:extLst>
          </p:cNvPr>
          <p:cNvSpPr>
            <a:spLocks noGrp="1"/>
          </p:cNvSpPr>
          <p:nvPr>
            <p:ph type="title"/>
          </p:nvPr>
        </p:nvSpPr>
        <p:spPr>
          <a:xfrm>
            <a:off x="838200" y="-143624"/>
            <a:ext cx="10515600" cy="1325563"/>
          </a:xfrm>
        </p:spPr>
        <p:txBody>
          <a:bodyPr/>
          <a:lstStyle/>
          <a:p>
            <a:r>
              <a:rPr lang="en-US" dirty="0">
                <a:solidFill>
                  <a:srgbClr val="59489F"/>
                </a:solidFill>
              </a:rPr>
              <a:t>Arrowood SIA Projects</a:t>
            </a:r>
          </a:p>
        </p:txBody>
      </p:sp>
      <p:sp>
        <p:nvSpPr>
          <p:cNvPr id="5" name="Slide Number Placeholder 4">
            <a:extLst>
              <a:ext uri="{FF2B5EF4-FFF2-40B4-BE49-F238E27FC236}">
                <a16:creationId xmlns:a16="http://schemas.microsoft.com/office/drawing/2014/main" id="{DA86C893-6EA5-9DED-833C-F8DDBF2760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w="9525">
                <a:solidFill>
                  <a:srgbClr val="FFFFFF"/>
                </a:solidFill>
              </a:ln>
              <a:solidFill>
                <a:srgbClr val="FFFFFF"/>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A37089FA-7DE2-2CBA-B0CC-3DF5C4888C69}"/>
              </a:ext>
            </a:extLst>
          </p:cNvPr>
          <p:cNvPicPr>
            <a:picLocks noChangeAspect="1"/>
          </p:cNvPicPr>
          <p:nvPr/>
        </p:nvPicPr>
        <p:blipFill>
          <a:blip r:embed="rId3"/>
          <a:stretch>
            <a:fillRect/>
          </a:stretch>
        </p:blipFill>
        <p:spPr>
          <a:xfrm>
            <a:off x="0" y="932625"/>
            <a:ext cx="12192000" cy="5406217"/>
          </a:xfrm>
          <a:prstGeom prst="rect">
            <a:avLst/>
          </a:prstGeom>
        </p:spPr>
      </p:pic>
    </p:spTree>
    <p:extLst>
      <p:ext uri="{BB962C8B-B14F-4D97-AF65-F5344CB8AC3E}">
        <p14:creationId xmlns:p14="http://schemas.microsoft.com/office/powerpoint/2010/main" val="331567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C25B-45C6-DE28-5ADD-6FEF240B3D26}"/>
              </a:ext>
            </a:extLst>
          </p:cNvPr>
          <p:cNvSpPr>
            <a:spLocks noGrp="1"/>
          </p:cNvSpPr>
          <p:nvPr>
            <p:ph type="title"/>
          </p:nvPr>
        </p:nvSpPr>
        <p:spPr/>
        <p:txBody>
          <a:bodyPr/>
          <a:lstStyle/>
          <a:p>
            <a:r>
              <a:rPr lang="en-US" dirty="0">
                <a:solidFill>
                  <a:srgbClr val="59489F"/>
                </a:solidFill>
              </a:rPr>
              <a:t>SAVE THE DATE</a:t>
            </a:r>
          </a:p>
        </p:txBody>
      </p:sp>
      <p:sp>
        <p:nvSpPr>
          <p:cNvPr id="3" name="Content Placeholder 2">
            <a:extLst>
              <a:ext uri="{FF2B5EF4-FFF2-40B4-BE49-F238E27FC236}">
                <a16:creationId xmlns:a16="http://schemas.microsoft.com/office/drawing/2014/main" id="{622A551D-64E5-FD61-7CD6-8392125CFF48}"/>
              </a:ext>
            </a:extLst>
          </p:cNvPr>
          <p:cNvSpPr>
            <a:spLocks noGrp="1"/>
          </p:cNvSpPr>
          <p:nvPr>
            <p:ph sz="half" idx="1"/>
          </p:nvPr>
        </p:nvSpPr>
        <p:spPr>
          <a:xfrm>
            <a:off x="838199" y="1825625"/>
            <a:ext cx="10400071" cy="1179968"/>
          </a:xfrm>
        </p:spPr>
        <p:txBody>
          <a:bodyPr/>
          <a:lstStyle/>
          <a:p>
            <a:pPr marL="0" indent="0">
              <a:buNone/>
            </a:pPr>
            <a:r>
              <a:rPr lang="en-US" dirty="0">
                <a:solidFill>
                  <a:srgbClr val="0A7D8C"/>
                </a:solidFill>
              </a:rPr>
              <a:t>September 25</a:t>
            </a:r>
            <a:r>
              <a:rPr lang="en-US" baseline="30000" dirty="0">
                <a:solidFill>
                  <a:srgbClr val="0A7D8C"/>
                </a:solidFill>
              </a:rPr>
              <a:t>th</a:t>
            </a:r>
            <a:r>
              <a:rPr lang="en-US" dirty="0">
                <a:solidFill>
                  <a:srgbClr val="0A7D8C"/>
                </a:solidFill>
              </a:rPr>
              <a:t>: Arrowood SIA Community Event</a:t>
            </a:r>
          </a:p>
        </p:txBody>
      </p:sp>
      <p:sp>
        <p:nvSpPr>
          <p:cNvPr id="5" name="Slide Number Placeholder 4">
            <a:extLst>
              <a:ext uri="{FF2B5EF4-FFF2-40B4-BE49-F238E27FC236}">
                <a16:creationId xmlns:a16="http://schemas.microsoft.com/office/drawing/2014/main" id="{DA86C893-6EA5-9DED-833C-F8DDBF2760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w="9525">
                <a:solidFill>
                  <a:srgbClr val="FFFFFF"/>
                </a:solid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994220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AFF7-DB99-5F25-01B1-AFEBC2B014FE}"/>
              </a:ext>
            </a:extLst>
          </p:cNvPr>
          <p:cNvSpPr>
            <a:spLocks noGrp="1"/>
          </p:cNvSpPr>
          <p:nvPr>
            <p:ph type="title"/>
          </p:nvPr>
        </p:nvSpPr>
        <p:spPr>
          <a:xfrm>
            <a:off x="838200" y="229577"/>
            <a:ext cx="10515600" cy="1325563"/>
          </a:xfrm>
        </p:spPr>
        <p:txBody>
          <a:bodyPr/>
          <a:lstStyle/>
          <a:p>
            <a:r>
              <a:rPr lang="en-US">
                <a:solidFill>
                  <a:srgbClr val="59489F"/>
                </a:solidFill>
              </a:rPr>
              <a:t>Where can you learn more about SIA? </a:t>
            </a:r>
          </a:p>
        </p:txBody>
      </p:sp>
      <p:sp>
        <p:nvSpPr>
          <p:cNvPr id="5" name="Slide Number Placeholder 4">
            <a:extLst>
              <a:ext uri="{FF2B5EF4-FFF2-40B4-BE49-F238E27FC236}">
                <a16:creationId xmlns:a16="http://schemas.microsoft.com/office/drawing/2014/main" id="{3ABC8C6D-CD20-7F51-AA7A-D3BB5F7C27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w="9525">
                <a:solidFill>
                  <a:srgbClr val="FFFFFF"/>
                </a:solidFill>
              </a:ln>
              <a:solidFill>
                <a:srgbClr val="FFFFFF"/>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C963F24D-61FA-E3AF-79FE-453273AD9036}"/>
              </a:ext>
            </a:extLst>
          </p:cNvPr>
          <p:cNvPicPr>
            <a:picLocks noChangeAspect="1"/>
          </p:cNvPicPr>
          <p:nvPr/>
        </p:nvPicPr>
        <p:blipFill>
          <a:blip r:embed="rId2"/>
          <a:stretch>
            <a:fillRect/>
          </a:stretch>
        </p:blipFill>
        <p:spPr>
          <a:xfrm>
            <a:off x="1633022" y="1425426"/>
            <a:ext cx="8925956" cy="4600249"/>
          </a:xfrm>
          <a:prstGeom prst="rect">
            <a:avLst/>
          </a:prstGeom>
        </p:spPr>
      </p:pic>
    </p:spTree>
    <p:extLst>
      <p:ext uri="{BB962C8B-B14F-4D97-AF65-F5344CB8AC3E}">
        <p14:creationId xmlns:p14="http://schemas.microsoft.com/office/powerpoint/2010/main" val="2741774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ATS blue banner with green bus icon">
            <a:extLst>
              <a:ext uri="{FF2B5EF4-FFF2-40B4-BE49-F238E27FC236}">
                <a16:creationId xmlns:a16="http://schemas.microsoft.com/office/drawing/2014/main" id="{AF2BA338-E62B-17B1-364E-0042ED585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513" y="2980953"/>
            <a:ext cx="2739288" cy="87029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20138F13-9D2B-2FCE-AE80-95272E8E056F}"/>
              </a:ext>
            </a:extLst>
          </p:cNvPr>
          <p:cNvGrpSpPr/>
          <p:nvPr/>
        </p:nvGrpSpPr>
        <p:grpSpPr>
          <a:xfrm>
            <a:off x="6363557" y="2051253"/>
            <a:ext cx="2446319" cy="1973700"/>
            <a:chOff x="6511493" y="88617"/>
            <a:chExt cx="2446319" cy="1973700"/>
          </a:xfrm>
        </p:grpSpPr>
        <p:pic>
          <p:nvPicPr>
            <p:cNvPr id="4" name="Picture 3">
              <a:extLst>
                <a:ext uri="{FF2B5EF4-FFF2-40B4-BE49-F238E27FC236}">
                  <a16:creationId xmlns:a16="http://schemas.microsoft.com/office/drawing/2014/main" id="{76CBA314-A9B3-790B-DDF6-5AC5512BBD10}"/>
                </a:ext>
              </a:extLst>
            </p:cNvPr>
            <p:cNvPicPr>
              <a:picLocks noChangeAspect="1"/>
            </p:cNvPicPr>
            <p:nvPr/>
          </p:nvPicPr>
          <p:blipFill>
            <a:blip r:embed="rId4"/>
            <a:srcRect t="7484" b="12247"/>
            <a:stretch/>
          </p:blipFill>
          <p:spPr>
            <a:xfrm>
              <a:off x="6511493" y="1144315"/>
              <a:ext cx="2446319" cy="918002"/>
            </a:xfrm>
            <a:prstGeom prst="rect">
              <a:avLst/>
            </a:prstGeom>
          </p:spPr>
        </p:pic>
        <p:grpSp>
          <p:nvGrpSpPr>
            <p:cNvPr id="13" name="Group 12">
              <a:extLst>
                <a:ext uri="{FF2B5EF4-FFF2-40B4-BE49-F238E27FC236}">
                  <a16:creationId xmlns:a16="http://schemas.microsoft.com/office/drawing/2014/main" id="{846110ED-96A8-4F9F-2596-1DF0C9A5AFD5}"/>
                </a:ext>
              </a:extLst>
            </p:cNvPr>
            <p:cNvGrpSpPr/>
            <p:nvPr/>
          </p:nvGrpSpPr>
          <p:grpSpPr>
            <a:xfrm>
              <a:off x="6581525" y="88617"/>
              <a:ext cx="2256484" cy="1113573"/>
              <a:chOff x="7211681" y="4224225"/>
              <a:chExt cx="2256484" cy="1113573"/>
            </a:xfrm>
          </p:grpSpPr>
          <p:pic>
            <p:nvPicPr>
              <p:cNvPr id="14" name="Picture 13" descr="Qr code&#10;&#10;AI-generated content may be incorrect.">
                <a:extLst>
                  <a:ext uri="{FF2B5EF4-FFF2-40B4-BE49-F238E27FC236}">
                    <a16:creationId xmlns:a16="http://schemas.microsoft.com/office/drawing/2014/main" id="{3723764F-3006-49FB-CBF3-C5E8C9CC0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681" y="4224225"/>
                <a:ext cx="1113573" cy="1113573"/>
              </a:xfrm>
              <a:prstGeom prst="rect">
                <a:avLst/>
              </a:prstGeom>
            </p:spPr>
          </p:pic>
          <p:sp>
            <p:nvSpPr>
              <p:cNvPr id="15" name="TextBox 14">
                <a:extLst>
                  <a:ext uri="{FF2B5EF4-FFF2-40B4-BE49-F238E27FC236}">
                    <a16:creationId xmlns:a16="http://schemas.microsoft.com/office/drawing/2014/main" id="{CDB41000-4EB6-2FAC-2D86-F61B152CA992}"/>
                  </a:ext>
                </a:extLst>
              </p:cNvPr>
              <p:cNvSpPr txBox="1"/>
              <p:nvPr/>
            </p:nvSpPr>
            <p:spPr>
              <a:xfrm>
                <a:off x="8304570" y="4298506"/>
                <a:ext cx="1163595" cy="600164"/>
              </a:xfrm>
              <a:prstGeom prst="rect">
                <a:avLst/>
              </a:prstGeom>
              <a:noFill/>
              <a:ln>
                <a:noFill/>
              </a:ln>
            </p:spPr>
            <p:txBody>
              <a:bodyPr wrap="square" rtlCol="0">
                <a:spAutoFit/>
              </a:bodyPr>
              <a:lstStyle/>
              <a:p>
                <a:r>
                  <a:rPr lang="en-US" sz="1100">
                    <a:latin typeface="Arial" panose="020B0604020202020204" pitchFamily="34" charset="0"/>
                    <a:cs typeface="Arial" panose="020B0604020202020204" pitchFamily="34" charset="0"/>
                  </a:rPr>
                  <a:t>For more information on </a:t>
                </a:r>
                <a:r>
                  <a:rPr lang="en-US" sz="1100" err="1">
                    <a:latin typeface="Arial Black" panose="020B0A04020102020204" pitchFamily="34" charset="0"/>
                    <a:cs typeface="Arial" panose="020B0604020202020204" pitchFamily="34" charset="0"/>
                  </a:rPr>
                  <a:t>Microtransit</a:t>
                </a:r>
                <a:endParaRPr lang="en-US" sz="1100">
                  <a:latin typeface="Arial Black" panose="020B0A04020102020204" pitchFamily="34" charset="0"/>
                  <a:cs typeface="Arial" panose="020B0604020202020204" pitchFamily="34" charset="0"/>
                </a:endParaRPr>
              </a:p>
            </p:txBody>
          </p:sp>
        </p:grpSp>
      </p:grpSp>
      <p:pic>
        <p:nvPicPr>
          <p:cNvPr id="7" name="Picture 4" descr="CATS yellow banner with rail icon">
            <a:extLst>
              <a:ext uri="{FF2B5EF4-FFF2-40B4-BE49-F238E27FC236}">
                <a16:creationId xmlns:a16="http://schemas.microsoft.com/office/drawing/2014/main" id="{AAA792D7-135F-5264-8445-CE8D22B91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12" y="3719143"/>
            <a:ext cx="2683681" cy="852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F0B611E1-63C3-A43B-732C-27DB51E7B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085" y="4443530"/>
            <a:ext cx="2714408" cy="86239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D91AE9C-F41C-0887-C5EF-95ABB7E1E6F6}"/>
              </a:ext>
            </a:extLst>
          </p:cNvPr>
          <p:cNvGrpSpPr/>
          <p:nvPr/>
        </p:nvGrpSpPr>
        <p:grpSpPr>
          <a:xfrm>
            <a:off x="534368" y="2120509"/>
            <a:ext cx="2727125" cy="3919561"/>
            <a:chOff x="534368" y="2120509"/>
            <a:chExt cx="2727125" cy="3919561"/>
          </a:xfrm>
        </p:grpSpPr>
        <p:pic>
          <p:nvPicPr>
            <p:cNvPr id="5" name="Picture 4" descr="CATS red line banner with rail icon">
              <a:extLst>
                <a:ext uri="{FF2B5EF4-FFF2-40B4-BE49-F238E27FC236}">
                  <a16:creationId xmlns:a16="http://schemas.microsoft.com/office/drawing/2014/main" id="{3A6FC152-E310-03DA-05B4-226227E46A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368" y="2980953"/>
              <a:ext cx="2727125" cy="866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TS silver color with rail icon">
              <a:extLst>
                <a:ext uri="{FF2B5EF4-FFF2-40B4-BE49-F238E27FC236}">
                  <a16:creationId xmlns:a16="http://schemas.microsoft.com/office/drawing/2014/main" id="{924330BB-A3F8-43A7-66BC-7622146DD1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368" y="5177680"/>
              <a:ext cx="2727125" cy="862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ATS yellow banner with rail icon">
              <a:extLst>
                <a:ext uri="{FF2B5EF4-FFF2-40B4-BE49-F238E27FC236}">
                  <a16:creationId xmlns:a16="http://schemas.microsoft.com/office/drawing/2014/main" id="{AAA792D7-135F-5264-8445-CE8D22B91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68" y="3719143"/>
              <a:ext cx="2727125" cy="852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F0B611E1-63C3-A43B-732C-27DB51E7B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368" y="4443530"/>
              <a:ext cx="2727125" cy="8623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03F5840-46AC-F8EA-1B34-76F9A08652CC}"/>
                </a:ext>
              </a:extLst>
            </p:cNvPr>
            <p:cNvGrpSpPr/>
            <p:nvPr/>
          </p:nvGrpSpPr>
          <p:grpSpPr>
            <a:xfrm>
              <a:off x="583892" y="2120509"/>
              <a:ext cx="2416920" cy="889241"/>
              <a:chOff x="4817088" y="2244141"/>
              <a:chExt cx="2416920" cy="889241"/>
            </a:xfrm>
          </p:grpSpPr>
          <p:pic>
            <p:nvPicPr>
              <p:cNvPr id="17" name="Picture 16">
                <a:extLst>
                  <a:ext uri="{FF2B5EF4-FFF2-40B4-BE49-F238E27FC236}">
                    <a16:creationId xmlns:a16="http://schemas.microsoft.com/office/drawing/2014/main" id="{4AF9C00E-6497-815B-EB0C-70D8FF5AE952}"/>
                  </a:ext>
                </a:extLst>
              </p:cNvPr>
              <p:cNvPicPr>
                <a:picLocks noChangeAspect="1"/>
              </p:cNvPicPr>
              <p:nvPr/>
            </p:nvPicPr>
            <p:blipFill>
              <a:blip r:embed="rId10"/>
              <a:stretch>
                <a:fillRect/>
              </a:stretch>
            </p:blipFill>
            <p:spPr>
              <a:xfrm>
                <a:off x="4817088" y="2244141"/>
                <a:ext cx="889241" cy="889241"/>
              </a:xfrm>
              <a:prstGeom prst="rect">
                <a:avLst/>
              </a:prstGeom>
            </p:spPr>
          </p:pic>
          <p:sp>
            <p:nvSpPr>
              <p:cNvPr id="18" name="TextBox 17">
                <a:extLst>
                  <a:ext uri="{FF2B5EF4-FFF2-40B4-BE49-F238E27FC236}">
                    <a16:creationId xmlns:a16="http://schemas.microsoft.com/office/drawing/2014/main" id="{178B4F29-5D5E-D628-C575-E5C61B314D40}"/>
                  </a:ext>
                </a:extLst>
              </p:cNvPr>
              <p:cNvSpPr txBox="1"/>
              <p:nvPr/>
            </p:nvSpPr>
            <p:spPr>
              <a:xfrm>
                <a:off x="5737056" y="2244141"/>
                <a:ext cx="1496952" cy="430887"/>
              </a:xfrm>
              <a:prstGeom prst="rect">
                <a:avLst/>
              </a:prstGeom>
              <a:noFill/>
              <a:ln>
                <a:noFill/>
              </a:ln>
            </p:spPr>
            <p:txBody>
              <a:bodyPr wrap="square" rtlCol="0">
                <a:spAutoFit/>
              </a:bodyPr>
              <a:lstStyle/>
              <a:p>
                <a:r>
                  <a:rPr lang="en-US" sz="1100">
                    <a:latin typeface="Arial" panose="020B0604020202020204" pitchFamily="34" charset="0"/>
                    <a:cs typeface="Arial" panose="020B0604020202020204" pitchFamily="34" charset="0"/>
                  </a:rPr>
                  <a:t>For more information on </a:t>
                </a:r>
                <a:r>
                  <a:rPr lang="en-US" sz="1100">
                    <a:latin typeface="Arial Black" panose="020B0A04020102020204" pitchFamily="34" charset="0"/>
                    <a:cs typeface="Arial" panose="020B0604020202020204" pitchFamily="34" charset="0"/>
                  </a:rPr>
                  <a:t>Rail Corridors</a:t>
                </a:r>
              </a:p>
            </p:txBody>
          </p:sp>
        </p:grpSp>
      </p:grpSp>
      <p:grpSp>
        <p:nvGrpSpPr>
          <p:cNvPr id="19" name="Group 18">
            <a:extLst>
              <a:ext uri="{FF2B5EF4-FFF2-40B4-BE49-F238E27FC236}">
                <a16:creationId xmlns:a16="http://schemas.microsoft.com/office/drawing/2014/main" id="{6103AFEC-C137-4CF0-96E3-CF7448A40257}"/>
              </a:ext>
            </a:extLst>
          </p:cNvPr>
          <p:cNvGrpSpPr/>
          <p:nvPr/>
        </p:nvGrpSpPr>
        <p:grpSpPr>
          <a:xfrm>
            <a:off x="9064562" y="2092784"/>
            <a:ext cx="2727853" cy="2092474"/>
            <a:chOff x="6004806" y="1010795"/>
            <a:chExt cx="2727853" cy="2092474"/>
          </a:xfrm>
        </p:grpSpPr>
        <p:grpSp>
          <p:nvGrpSpPr>
            <p:cNvPr id="20" name="Group 19">
              <a:extLst>
                <a:ext uri="{FF2B5EF4-FFF2-40B4-BE49-F238E27FC236}">
                  <a16:creationId xmlns:a16="http://schemas.microsoft.com/office/drawing/2014/main" id="{E7E6A3AC-8A46-A8CA-8ED2-A1C374F4A77A}"/>
                </a:ext>
              </a:extLst>
            </p:cNvPr>
            <p:cNvGrpSpPr/>
            <p:nvPr/>
          </p:nvGrpSpPr>
          <p:grpSpPr>
            <a:xfrm>
              <a:off x="6004806" y="1010795"/>
              <a:ext cx="2727853" cy="1014167"/>
              <a:chOff x="6262727" y="3303302"/>
              <a:chExt cx="2727853" cy="1014167"/>
            </a:xfrm>
          </p:grpSpPr>
          <p:pic>
            <p:nvPicPr>
              <p:cNvPr id="23" name="Picture 22" descr="Map&#10;&#10;Description automatically generated">
                <a:extLst>
                  <a:ext uri="{FF2B5EF4-FFF2-40B4-BE49-F238E27FC236}">
                    <a16:creationId xmlns:a16="http://schemas.microsoft.com/office/drawing/2014/main" id="{A30DD9BC-8D45-3986-C405-0FEECA7ACC5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62727" y="3303302"/>
                <a:ext cx="1046171" cy="1014167"/>
              </a:xfrm>
              <a:prstGeom prst="rect">
                <a:avLst/>
              </a:prstGeom>
            </p:spPr>
          </p:pic>
          <p:sp>
            <p:nvSpPr>
              <p:cNvPr id="24" name="TextBox 23">
                <a:extLst>
                  <a:ext uri="{FF2B5EF4-FFF2-40B4-BE49-F238E27FC236}">
                    <a16:creationId xmlns:a16="http://schemas.microsoft.com/office/drawing/2014/main" id="{1B94F2FD-12E6-25F2-3E8A-54463FE798DB}"/>
                  </a:ext>
                </a:extLst>
              </p:cNvPr>
              <p:cNvSpPr txBox="1"/>
              <p:nvPr/>
            </p:nvSpPr>
            <p:spPr>
              <a:xfrm>
                <a:off x="7308898" y="3356417"/>
                <a:ext cx="1681682" cy="600164"/>
              </a:xfrm>
              <a:prstGeom prst="rect">
                <a:avLst/>
              </a:prstGeom>
              <a:noFill/>
              <a:ln>
                <a:noFill/>
              </a:ln>
            </p:spPr>
            <p:txBody>
              <a:bodyPr wrap="square" rtlCol="0">
                <a:spAutoFit/>
              </a:bodyPr>
              <a:lstStyle/>
              <a:p>
                <a:r>
                  <a:rPr lang="en-US" sz="1100">
                    <a:latin typeface="Arial" panose="020B0604020202020204" pitchFamily="34" charset="0"/>
                    <a:cs typeface="Arial" panose="020B0604020202020204" pitchFamily="34" charset="0"/>
                  </a:rPr>
                  <a:t>For more information on </a:t>
                </a:r>
                <a:r>
                  <a:rPr lang="en-US" sz="1100">
                    <a:latin typeface="Arial Black" panose="020B0A04020102020204" pitchFamily="34" charset="0"/>
                    <a:cs typeface="Arial" panose="020B0604020202020204" pitchFamily="34" charset="0"/>
                  </a:rPr>
                  <a:t>Strategic Investment Areas</a:t>
                </a:r>
              </a:p>
            </p:txBody>
          </p:sp>
        </p:grpSp>
        <p:pic>
          <p:nvPicPr>
            <p:cNvPr id="21" name="Picture 20" descr="Logo&#10;&#10;AI-generated content may be incorrect.">
              <a:extLst>
                <a:ext uri="{FF2B5EF4-FFF2-40B4-BE49-F238E27FC236}">
                  <a16:creationId xmlns:a16="http://schemas.microsoft.com/office/drawing/2014/main" id="{793D6B26-2548-41B0-83A2-950FD12838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04806" y="2185267"/>
              <a:ext cx="2252929" cy="918002"/>
            </a:xfrm>
            <a:prstGeom prst="rect">
              <a:avLst/>
            </a:prstGeom>
          </p:spPr>
        </p:pic>
      </p:grpSp>
      <p:grpSp>
        <p:nvGrpSpPr>
          <p:cNvPr id="25" name="Group 24">
            <a:extLst>
              <a:ext uri="{FF2B5EF4-FFF2-40B4-BE49-F238E27FC236}">
                <a16:creationId xmlns:a16="http://schemas.microsoft.com/office/drawing/2014/main" id="{F2A64C9D-51CA-2143-1ACB-91046A4154F5}"/>
              </a:ext>
            </a:extLst>
          </p:cNvPr>
          <p:cNvGrpSpPr/>
          <p:nvPr/>
        </p:nvGrpSpPr>
        <p:grpSpPr>
          <a:xfrm>
            <a:off x="3516180" y="2123722"/>
            <a:ext cx="2592690" cy="943825"/>
            <a:chOff x="9187132" y="5595231"/>
            <a:chExt cx="2592690" cy="943825"/>
          </a:xfrm>
        </p:grpSpPr>
        <p:pic>
          <p:nvPicPr>
            <p:cNvPr id="26" name="Picture 25">
              <a:extLst>
                <a:ext uri="{FF2B5EF4-FFF2-40B4-BE49-F238E27FC236}">
                  <a16:creationId xmlns:a16="http://schemas.microsoft.com/office/drawing/2014/main" id="{C4DE43C2-184F-CD88-0CAA-7AAF44EEC3D1}"/>
                </a:ext>
              </a:extLst>
            </p:cNvPr>
            <p:cNvPicPr>
              <a:picLocks noChangeAspect="1"/>
            </p:cNvPicPr>
            <p:nvPr/>
          </p:nvPicPr>
          <p:blipFill>
            <a:blip r:embed="rId13"/>
            <a:stretch>
              <a:fillRect/>
            </a:stretch>
          </p:blipFill>
          <p:spPr>
            <a:xfrm>
              <a:off x="9187132" y="5621053"/>
              <a:ext cx="918003" cy="918003"/>
            </a:xfrm>
            <a:prstGeom prst="rect">
              <a:avLst/>
            </a:prstGeom>
          </p:spPr>
        </p:pic>
        <p:sp>
          <p:nvSpPr>
            <p:cNvPr id="27" name="TextBox 26">
              <a:extLst>
                <a:ext uri="{FF2B5EF4-FFF2-40B4-BE49-F238E27FC236}">
                  <a16:creationId xmlns:a16="http://schemas.microsoft.com/office/drawing/2014/main" id="{BF75C0CF-7452-C45D-8838-D7DFC5B76125}"/>
                </a:ext>
              </a:extLst>
            </p:cNvPr>
            <p:cNvSpPr txBox="1"/>
            <p:nvPr/>
          </p:nvSpPr>
          <p:spPr>
            <a:xfrm>
              <a:off x="10131639" y="5595231"/>
              <a:ext cx="1648183" cy="430887"/>
            </a:xfrm>
            <a:prstGeom prst="rect">
              <a:avLst/>
            </a:prstGeom>
            <a:noFill/>
            <a:ln>
              <a:noFill/>
            </a:ln>
          </p:spPr>
          <p:txBody>
            <a:bodyPr wrap="square" rtlCol="0">
              <a:spAutoFit/>
            </a:bodyPr>
            <a:lstStyle/>
            <a:p>
              <a:r>
                <a:rPr lang="en-US" sz="1100">
                  <a:latin typeface="Arial" panose="020B0604020202020204" pitchFamily="34" charset="0"/>
                  <a:cs typeface="Arial" panose="020B0604020202020204" pitchFamily="34" charset="0"/>
                </a:rPr>
                <a:t>For more information on </a:t>
              </a:r>
              <a:r>
                <a:rPr lang="en-US" sz="1100">
                  <a:latin typeface="Arial Black" panose="020B0A04020102020204" pitchFamily="34" charset="0"/>
                  <a:cs typeface="Arial" panose="020B0604020202020204" pitchFamily="34" charset="0"/>
                </a:rPr>
                <a:t>Better Bus</a:t>
              </a:r>
            </a:p>
          </p:txBody>
        </p:sp>
      </p:grpSp>
      <p:pic>
        <p:nvPicPr>
          <p:cNvPr id="30" name="Picture 29" descr="Text&#10;&#10;Description automatically generated with medium confidence">
            <a:extLst>
              <a:ext uri="{FF2B5EF4-FFF2-40B4-BE49-F238E27FC236}">
                <a16:creationId xmlns:a16="http://schemas.microsoft.com/office/drawing/2014/main" id="{CBD7AB05-7665-28C0-F8C0-6A7F4899CBF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31" name="TextBox 30">
            <a:extLst>
              <a:ext uri="{FF2B5EF4-FFF2-40B4-BE49-F238E27FC236}">
                <a16:creationId xmlns:a16="http://schemas.microsoft.com/office/drawing/2014/main" id="{B6D4DCE9-BE5F-AB81-29F4-46934D8B70B7}"/>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17</a:t>
            </a:fld>
            <a:endParaRPr lang="en-US" sz="1600">
              <a:latin typeface="Arial Black" panose="020B0A04020102020204" pitchFamily="34" charset="0"/>
            </a:endParaRPr>
          </a:p>
        </p:txBody>
      </p:sp>
      <p:sp>
        <p:nvSpPr>
          <p:cNvPr id="32" name="TextBox 31">
            <a:extLst>
              <a:ext uri="{FF2B5EF4-FFF2-40B4-BE49-F238E27FC236}">
                <a16:creationId xmlns:a16="http://schemas.microsoft.com/office/drawing/2014/main" id="{77944176-6F8A-B1D4-450A-FD06B5F86532}"/>
              </a:ext>
            </a:extLst>
          </p:cNvPr>
          <p:cNvSpPr txBox="1"/>
          <p:nvPr/>
        </p:nvSpPr>
        <p:spPr>
          <a:xfrm>
            <a:off x="463399" y="570165"/>
            <a:ext cx="11329016" cy="1107996"/>
          </a:xfrm>
          <a:prstGeom prst="rect">
            <a:avLst/>
          </a:prstGeom>
          <a:noFill/>
        </p:spPr>
        <p:txBody>
          <a:bodyPr wrap="square" rtlCol="0">
            <a:spAutoFit/>
          </a:bodyPr>
          <a:lstStyle/>
          <a:p>
            <a:r>
              <a:rPr lang="en-US" sz="6600">
                <a:latin typeface="Arial Black" panose="020B0A04020102020204" pitchFamily="34" charset="0"/>
              </a:rPr>
              <a:t>For More Information</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196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9933D-2D61-8F10-C9D4-DCA8466BE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F9336-AB56-40FC-133A-C52EF803D179}"/>
              </a:ext>
            </a:extLst>
          </p:cNvPr>
          <p:cNvSpPr>
            <a:spLocks noGrp="1"/>
          </p:cNvSpPr>
          <p:nvPr>
            <p:ph type="title"/>
          </p:nvPr>
        </p:nvSpPr>
        <p:spPr/>
        <p:txBody>
          <a:bodyPr/>
          <a:lstStyle/>
          <a:p>
            <a:r>
              <a:rPr lang="en-US" dirty="0">
                <a:solidFill>
                  <a:srgbClr val="59489F"/>
                </a:solidFill>
              </a:rPr>
              <a:t>CATS Q&amp;A</a:t>
            </a:r>
          </a:p>
        </p:txBody>
      </p:sp>
      <p:sp>
        <p:nvSpPr>
          <p:cNvPr id="6" name="Content Placeholder 5">
            <a:extLst>
              <a:ext uri="{FF2B5EF4-FFF2-40B4-BE49-F238E27FC236}">
                <a16:creationId xmlns:a16="http://schemas.microsoft.com/office/drawing/2014/main" id="{A2DA9D46-07EC-9FBC-92A1-EC7AFD8EDEC8}"/>
              </a:ext>
            </a:extLst>
          </p:cNvPr>
          <p:cNvSpPr>
            <a:spLocks noGrp="1"/>
          </p:cNvSpPr>
          <p:nvPr>
            <p:ph sz="half" idx="1"/>
          </p:nvPr>
        </p:nvSpPr>
        <p:spPr>
          <a:xfrm>
            <a:off x="838200" y="1825625"/>
            <a:ext cx="7334250" cy="4351338"/>
          </a:xfrm>
        </p:spPr>
        <p:txBody>
          <a:bodyPr/>
          <a:lstStyle/>
          <a:p>
            <a:r>
              <a:rPr lang="en-US" dirty="0"/>
              <a:t>Public Safety</a:t>
            </a:r>
          </a:p>
          <a:p>
            <a:r>
              <a:rPr lang="en-US" dirty="0"/>
              <a:t>Bus Stop Inventory &amp; Upgrades</a:t>
            </a:r>
          </a:p>
          <a:p>
            <a:r>
              <a:rPr lang="en-US" dirty="0"/>
              <a:t>Archdale Light Rail Station</a:t>
            </a:r>
          </a:p>
        </p:txBody>
      </p:sp>
    </p:spTree>
    <p:extLst>
      <p:ext uri="{BB962C8B-B14F-4D97-AF65-F5344CB8AC3E}">
        <p14:creationId xmlns:p14="http://schemas.microsoft.com/office/powerpoint/2010/main" val="918057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EA11D9-D26D-1740-B560-5C61CA7B8B3C}"/>
              </a:ext>
            </a:extLst>
          </p:cNvPr>
          <p:cNvSpPr txBox="1"/>
          <p:nvPr/>
        </p:nvSpPr>
        <p:spPr>
          <a:xfrm>
            <a:off x="166256" y="0"/>
            <a:ext cx="6100618" cy="646331"/>
          </a:xfrm>
          <a:prstGeom prst="rect">
            <a:avLst/>
          </a:prstGeom>
          <a:noFill/>
        </p:spPr>
        <p:txBody>
          <a:bodyPr wrap="square">
            <a:spAutoFit/>
          </a:bodyPr>
          <a:lstStyle/>
          <a:p>
            <a:pPr marR="0" algn="l"/>
            <a:r>
              <a:rPr lang="en-US" sz="3600" b="1" i="0" u="none" strike="noStrike" baseline="0" dirty="0">
                <a:latin typeface="Century Gothic" panose="020B0502020202020204" pitchFamily="34" charset="0"/>
              </a:rPr>
              <a:t>Public Safety</a:t>
            </a:r>
            <a:endParaRPr lang="en-US" sz="3600" b="0" i="0" u="none" strike="noStrike" baseline="0" dirty="0">
              <a:latin typeface="Century Gothic" panose="020B0502020202020204" pitchFamily="34" charset="0"/>
            </a:endParaRPr>
          </a:p>
        </p:txBody>
      </p:sp>
      <p:sp>
        <p:nvSpPr>
          <p:cNvPr id="6" name="TextBox 5">
            <a:extLst>
              <a:ext uri="{FF2B5EF4-FFF2-40B4-BE49-F238E27FC236}">
                <a16:creationId xmlns:a16="http://schemas.microsoft.com/office/drawing/2014/main" id="{842673C7-2549-E701-9E5A-A4C308F2554B}"/>
              </a:ext>
            </a:extLst>
          </p:cNvPr>
          <p:cNvSpPr txBox="1"/>
          <p:nvPr/>
        </p:nvSpPr>
        <p:spPr>
          <a:xfrm>
            <a:off x="221674" y="553998"/>
            <a:ext cx="12090400" cy="5693866"/>
          </a:xfrm>
          <a:prstGeom prst="rect">
            <a:avLst/>
          </a:prstGeom>
          <a:noFill/>
        </p:spPr>
        <p:txBody>
          <a:bodyPr wrap="square">
            <a:spAutoFit/>
          </a:bodyPr>
          <a:lstStyle/>
          <a:p>
            <a:pPr marR="0" lvl="0"/>
            <a:r>
              <a:rPr lang="en-US" sz="2800" dirty="0">
                <a:effectLst/>
                <a:latin typeface="Aptos" panose="020B0004020202020204" pitchFamily="34" charset="0"/>
                <a:ea typeface="Times New Roman" panose="02020603050405020304" pitchFamily="18" charset="0"/>
                <a:cs typeface="Aptos" panose="020B0004020202020204" pitchFamily="34" charset="0"/>
              </a:rPr>
              <a:t>What measures are in place to ensure safety and security at bus stops and transit stations?</a:t>
            </a:r>
          </a:p>
          <a:p>
            <a:pPr marR="0" lvl="0"/>
            <a:endParaRPr lang="en-US" sz="2800"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buFont typeface="Arial" panose="020B0604020202020204" pitchFamily="34" charset="0"/>
              <a:buChar char="•"/>
            </a:pPr>
            <a:r>
              <a:rPr lang="en-US" sz="2800" dirty="0">
                <a:effectLst/>
                <a:latin typeface="Aptos" panose="020B0004020202020204" pitchFamily="34" charset="0"/>
                <a:ea typeface="Times New Roman" panose="02020603050405020304" pitchFamily="18" charset="0"/>
                <a:cs typeface="Aptos" panose="020B0004020202020204" pitchFamily="34" charset="0"/>
              </a:rPr>
              <a:t>CATS works in partnership with local law enforcement across our service area </a:t>
            </a:r>
          </a:p>
          <a:p>
            <a:pPr marL="285750" marR="0" lvl="0" indent="-285750">
              <a:buFont typeface="Arial" panose="020B0604020202020204" pitchFamily="34" charset="0"/>
              <a:buChar char="•"/>
            </a:pPr>
            <a:r>
              <a:rPr lang="en-US" sz="2800" dirty="0">
                <a:latin typeface="Aptos" panose="020B0004020202020204" pitchFamily="34" charset="0"/>
                <a:ea typeface="Times New Roman" panose="02020603050405020304" pitchFamily="18" charset="0"/>
                <a:cs typeface="Aptos" panose="020B0004020202020204" pitchFamily="34" charset="0"/>
              </a:rPr>
              <a:t>CATS contracts with PSS for transit stations and transit centers for safety and security</a:t>
            </a:r>
          </a:p>
          <a:p>
            <a:pPr marL="285750" marR="0" lvl="0" indent="-285750">
              <a:buFont typeface="Arial" panose="020B0604020202020204" pitchFamily="34" charset="0"/>
              <a:buChar char="•"/>
            </a:pPr>
            <a:r>
              <a:rPr lang="en-US" sz="2800" dirty="0">
                <a:effectLst/>
                <a:latin typeface="Aptos" panose="020B0004020202020204" pitchFamily="34" charset="0"/>
                <a:ea typeface="Times New Roman" panose="02020603050405020304" pitchFamily="18" charset="0"/>
                <a:cs typeface="Aptos" panose="020B0004020202020204" pitchFamily="34" charset="0"/>
              </a:rPr>
              <a:t>CATS vehicles and facilities are equipped with cameras to monitor activity</a:t>
            </a:r>
            <a:endParaRPr lang="en-US" sz="2800" dirty="0">
              <a:latin typeface="Aptos" panose="020B0004020202020204" pitchFamily="34" charset="0"/>
              <a:ea typeface="Times New Roman" panose="02020603050405020304" pitchFamily="18" charset="0"/>
              <a:cs typeface="Aptos" panose="020B0004020202020204" pitchFamily="34" charset="0"/>
            </a:endParaRPr>
          </a:p>
          <a:p>
            <a:pPr marR="0" lvl="0"/>
            <a:endParaRPr lang="en-US" sz="2800" dirty="0">
              <a:effectLst/>
              <a:latin typeface="Aptos" panose="020B0004020202020204" pitchFamily="34" charset="0"/>
              <a:ea typeface="Times New Roman" panose="02020603050405020304" pitchFamily="18" charset="0"/>
              <a:cs typeface="Aptos" panose="020B0004020202020204" pitchFamily="34" charset="0"/>
            </a:endParaRPr>
          </a:p>
          <a:p>
            <a:pPr marR="0" lvl="0"/>
            <a:r>
              <a:rPr lang="en-US" sz="2800" dirty="0">
                <a:effectLst/>
                <a:latin typeface="Aptos" panose="020B0004020202020204" pitchFamily="34" charset="0"/>
                <a:ea typeface="Times New Roman" panose="02020603050405020304" pitchFamily="18" charset="0"/>
                <a:cs typeface="Aptos" panose="020B0004020202020204" pitchFamily="34" charset="0"/>
              </a:rPr>
              <a:t>How will the mobility plan invest in safe pedestrian access for stops?</a:t>
            </a:r>
          </a:p>
          <a:p>
            <a:pPr marL="457200" marR="0" lvl="0" indent="-457200">
              <a:buFont typeface="Arial" panose="020B0604020202020204" pitchFamily="34" charset="0"/>
              <a:buChar char="•"/>
            </a:pPr>
            <a:r>
              <a:rPr lang="en-US" sz="2800" dirty="0">
                <a:latin typeface="Aptos" panose="020B0004020202020204" pitchFamily="34" charset="0"/>
                <a:ea typeface="Aptos" panose="020B0004020202020204" pitchFamily="34" charset="0"/>
                <a:cs typeface="Aptos" panose="020B0004020202020204" pitchFamily="34" charset="0"/>
              </a:rPr>
              <a:t>CATS is evaluating locations of all bus stops to define pedestrian access and safety</a:t>
            </a:r>
          </a:p>
          <a:p>
            <a:pPr marL="457200" marR="0" lvl="0" indent="-457200">
              <a:buFont typeface="Arial" panose="020B0604020202020204" pitchFamily="34" charset="0"/>
              <a:buChar char="•"/>
            </a:pPr>
            <a:r>
              <a:rPr lang="en-US" sz="2800" dirty="0">
                <a:effectLst/>
                <a:latin typeface="Aptos" panose="020B0004020202020204" pitchFamily="34" charset="0"/>
                <a:ea typeface="Aptos" panose="020B0004020202020204" pitchFamily="34" charset="0"/>
                <a:cs typeface="Aptos" panose="020B0004020202020204" pitchFamily="34" charset="0"/>
              </a:rPr>
              <a:t>CATS partners with local jurisdictions to install pedestrian crossings </a:t>
            </a:r>
          </a:p>
        </p:txBody>
      </p:sp>
    </p:spTree>
    <p:extLst>
      <p:ext uri="{BB962C8B-B14F-4D97-AF65-F5344CB8AC3E}">
        <p14:creationId xmlns:p14="http://schemas.microsoft.com/office/powerpoint/2010/main" val="765410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72F73-20EE-5D44-F7C9-0BE9BD6AD84D}"/>
              </a:ext>
            </a:extLst>
          </p:cNvPr>
          <p:cNvSpPr txBox="1">
            <a:spLocks noGrp="1" noRot="1" noMove="1" noResize="1" noEditPoints="1" noAdjustHandles="1" noChangeArrowheads="1" noChangeShapeType="1"/>
          </p:cNvSpPr>
          <p:nvPr/>
        </p:nvSpPr>
        <p:spPr>
          <a:xfrm>
            <a:off x="8604913" y="2151355"/>
            <a:ext cx="3234311" cy="2631490"/>
          </a:xfrm>
          <a:prstGeom prst="rect">
            <a:avLst/>
          </a:prstGeom>
          <a:noFill/>
        </p:spPr>
        <p:txBody>
          <a:bodyPr wrap="square" rtlCol="0">
            <a:spAutoFit/>
          </a:bodyPr>
          <a:lstStyle/>
          <a:p>
            <a:pPr algn="r"/>
            <a:r>
              <a:rPr lang="en-US" sz="2400">
                <a:latin typeface="Arial Black" panose="020B0A04020102020204" pitchFamily="34" charset="0"/>
              </a:rPr>
              <a:t>Sales Tax Excludes:</a:t>
            </a:r>
          </a:p>
          <a:p>
            <a:pPr algn="r">
              <a:spcBef>
                <a:spcPts val="600"/>
              </a:spcBef>
            </a:pPr>
            <a:r>
              <a:rPr lang="en-US" sz="1600">
                <a:latin typeface="Arial" panose="020B0604020202020204" pitchFamily="34" charset="0"/>
                <a:cs typeface="Arial" panose="020B0604020202020204" pitchFamily="34" charset="0"/>
              </a:rPr>
              <a:t>Most foods/grocery</a:t>
            </a:r>
          </a:p>
          <a:p>
            <a:pPr algn="r"/>
            <a:r>
              <a:rPr lang="en-US" sz="1600">
                <a:latin typeface="Arial" panose="020B0604020202020204" pitchFamily="34" charset="0"/>
                <a:cs typeface="Arial" panose="020B0604020202020204" pitchFamily="34" charset="0"/>
              </a:rPr>
              <a:t>Housing</a:t>
            </a:r>
          </a:p>
          <a:p>
            <a:pPr algn="r"/>
            <a:r>
              <a:rPr lang="en-US" sz="1600">
                <a:latin typeface="Arial" panose="020B0604020202020204" pitchFamily="34" charset="0"/>
                <a:cs typeface="Arial" panose="020B0604020202020204" pitchFamily="34" charset="0"/>
              </a:rPr>
              <a:t>Medicine</a:t>
            </a:r>
          </a:p>
          <a:p>
            <a:pPr algn="r"/>
            <a:r>
              <a:rPr lang="en-US" sz="1600">
                <a:latin typeface="Arial" panose="020B0604020202020204" pitchFamily="34" charset="0"/>
                <a:cs typeface="Arial" panose="020B0604020202020204" pitchFamily="34" charset="0"/>
              </a:rPr>
              <a:t>Medical Services</a:t>
            </a:r>
          </a:p>
          <a:p>
            <a:pPr algn="r"/>
            <a:r>
              <a:rPr lang="en-US" sz="1600">
                <a:latin typeface="Arial" panose="020B0604020202020204" pitchFamily="34" charset="0"/>
                <a:cs typeface="Arial" panose="020B0604020202020204" pitchFamily="34" charset="0"/>
              </a:rPr>
              <a:t>Electricity</a:t>
            </a:r>
          </a:p>
          <a:p>
            <a:pPr algn="r"/>
            <a:r>
              <a:rPr lang="en-US" sz="1600">
                <a:latin typeface="Arial" panose="020B0604020202020204" pitchFamily="34" charset="0"/>
                <a:cs typeface="Arial" panose="020B0604020202020204" pitchFamily="34" charset="0"/>
              </a:rPr>
              <a:t>Gas</a:t>
            </a:r>
          </a:p>
          <a:p>
            <a:pPr algn="r"/>
            <a:r>
              <a:rPr lang="en-US" sz="1600">
                <a:latin typeface="Arial" panose="020B0604020202020204" pitchFamily="34" charset="0"/>
                <a:cs typeface="Arial" panose="020B0604020202020204" pitchFamily="34" charset="0"/>
              </a:rPr>
              <a:t>Telephone</a:t>
            </a:r>
          </a:p>
        </p:txBody>
      </p:sp>
      <p:grpSp>
        <p:nvGrpSpPr>
          <p:cNvPr id="5" name="Group 4">
            <a:extLst>
              <a:ext uri="{FF2B5EF4-FFF2-40B4-BE49-F238E27FC236}">
                <a16:creationId xmlns:a16="http://schemas.microsoft.com/office/drawing/2014/main" id="{B7D2B589-5B83-2EC5-0E8F-BF0EA57A8F71}"/>
              </a:ext>
            </a:extLst>
          </p:cNvPr>
          <p:cNvGrpSpPr>
            <a:grpSpLocks noGrp="1" noUngrp="1" noRot="1" noMove="1" noResize="1"/>
          </p:cNvGrpSpPr>
          <p:nvPr/>
        </p:nvGrpSpPr>
        <p:grpSpPr>
          <a:xfrm>
            <a:off x="1327753" y="1788562"/>
            <a:ext cx="6435409" cy="4368402"/>
            <a:chOff x="4040434" y="2425660"/>
            <a:chExt cx="6435409" cy="4368402"/>
          </a:xfrm>
        </p:grpSpPr>
        <p:grpSp>
          <p:nvGrpSpPr>
            <p:cNvPr id="17" name="Group 16">
              <a:extLst>
                <a:ext uri="{FF2B5EF4-FFF2-40B4-BE49-F238E27FC236}">
                  <a16:creationId xmlns:a16="http://schemas.microsoft.com/office/drawing/2014/main" id="{01A900A7-5706-21AD-31B5-6E657BB10B4D}"/>
                </a:ext>
              </a:extLst>
            </p:cNvPr>
            <p:cNvGrpSpPr>
              <a:grpSpLocks noGrp="1" noUngrp="1" noRot="1" noMove="1" noResize="1"/>
            </p:cNvGrpSpPr>
            <p:nvPr/>
          </p:nvGrpSpPr>
          <p:grpSpPr>
            <a:xfrm>
              <a:off x="4184529" y="2425660"/>
              <a:ext cx="6291314" cy="4194210"/>
              <a:chOff x="1890661" y="537765"/>
              <a:chExt cx="8673703" cy="5782469"/>
            </a:xfrm>
          </p:grpSpPr>
          <p:graphicFrame>
            <p:nvGraphicFramePr>
              <p:cNvPr id="9" name="Chart 8">
                <a:extLst>
                  <a:ext uri="{FF2B5EF4-FFF2-40B4-BE49-F238E27FC236}">
                    <a16:creationId xmlns:a16="http://schemas.microsoft.com/office/drawing/2014/main" id="{1A879E23-7789-64AA-5A34-3ECA27229545}"/>
                  </a:ext>
                </a:extLst>
              </p:cNvPr>
              <p:cNvGraphicFramePr>
                <a:graphicFrameLocks noGrp="1" noDrilldown="1" noMove="1" noResize="1"/>
              </p:cNvGraphicFramePr>
              <p:nvPr>
                <p:extLst>
                  <p:ext uri="{D42A27DB-BD31-4B8C-83A1-F6EECF244321}">
                    <p14:modId xmlns:p14="http://schemas.microsoft.com/office/powerpoint/2010/main" val="2019842796"/>
                  </p:ext>
                </p:extLst>
              </p:nvPr>
            </p:nvGraphicFramePr>
            <p:xfrm>
              <a:off x="1890661" y="537765"/>
              <a:ext cx="8673703" cy="578246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1ED7248-FD3C-7C85-0FD3-BC614094A01B}"/>
                  </a:ext>
                </a:extLst>
              </p:cNvPr>
              <p:cNvSpPr txBox="1">
                <a:spLocks noGrp="1" noRot="1" noMove="1" noResize="1" noEditPoints="1" noAdjustHandles="1" noChangeArrowheads="1" noChangeShapeType="1"/>
              </p:cNvSpPr>
              <p:nvPr/>
            </p:nvSpPr>
            <p:spPr>
              <a:xfrm>
                <a:off x="6683045" y="2040185"/>
                <a:ext cx="2234780" cy="1145678"/>
              </a:xfrm>
              <a:prstGeom prst="rect">
                <a:avLst/>
              </a:prstGeom>
              <a:noFill/>
            </p:spPr>
            <p:txBody>
              <a:bodyPr wrap="none" rtlCol="0">
                <a:spAutoFit/>
              </a:bodyPr>
              <a:lstStyle/>
              <a:p>
                <a:r>
                  <a:rPr lang="en-US" sz="4800">
                    <a:solidFill>
                      <a:schemeClr val="bg1">
                        <a:lumMod val="95000"/>
                      </a:schemeClr>
                    </a:solidFill>
                    <a:effectLst>
                      <a:outerShdw blurRad="50800" dist="38100" dir="2700000" algn="tl" rotWithShape="0">
                        <a:prstClr val="black"/>
                      </a:outerShdw>
                    </a:effectLst>
                    <a:latin typeface="Arial Black" panose="020B0A04020102020204" pitchFamily="34" charset="0"/>
                  </a:rPr>
                  <a:t>30%</a:t>
                </a:r>
              </a:p>
            </p:txBody>
          </p:sp>
        </p:grpSp>
        <p:sp>
          <p:nvSpPr>
            <p:cNvPr id="16" name="TextBox 15">
              <a:extLst>
                <a:ext uri="{FF2B5EF4-FFF2-40B4-BE49-F238E27FC236}">
                  <a16:creationId xmlns:a16="http://schemas.microsoft.com/office/drawing/2014/main" id="{31559C7D-EAE3-74DF-FE41-D3E5903D619C}"/>
                </a:ext>
              </a:extLst>
            </p:cNvPr>
            <p:cNvSpPr txBox="1">
              <a:spLocks noGrp="1" noRot="1" noMove="1" noResize="1" noEditPoints="1" noAdjustHandles="1" noChangeArrowheads="1" noChangeShapeType="1"/>
            </p:cNvSpPr>
            <p:nvPr/>
          </p:nvSpPr>
          <p:spPr>
            <a:xfrm>
              <a:off x="4040434" y="5347512"/>
              <a:ext cx="3386135" cy="1446550"/>
            </a:xfrm>
            <a:prstGeom prst="rect">
              <a:avLst/>
            </a:prstGeom>
            <a:noFill/>
          </p:spPr>
          <p:txBody>
            <a:bodyPr wrap="square" rtlCol="0">
              <a:spAutoFit/>
            </a:bodyPr>
            <a:lstStyle/>
            <a:p>
              <a:r>
                <a:rPr lang="en-US" sz="3600">
                  <a:latin typeface="Arial Black" panose="020B0A04020102020204" pitchFamily="34" charset="0"/>
                </a:rPr>
                <a:t>Residents &amp; Businesses</a:t>
              </a:r>
            </a:p>
            <a:p>
              <a:r>
                <a:rPr lang="en-US" sz="1600">
                  <a:latin typeface="Arial Black" panose="020B0A04020102020204" pitchFamily="34" charset="0"/>
                </a:rPr>
                <a:t>In the County</a:t>
              </a:r>
            </a:p>
          </p:txBody>
        </p:sp>
        <p:sp>
          <p:nvSpPr>
            <p:cNvPr id="4" name="TextBox 3">
              <a:extLst>
                <a:ext uri="{FF2B5EF4-FFF2-40B4-BE49-F238E27FC236}">
                  <a16:creationId xmlns:a16="http://schemas.microsoft.com/office/drawing/2014/main" id="{60B1111D-C354-5876-1A22-CDCE1E9FFEE3}"/>
                </a:ext>
              </a:extLst>
            </p:cNvPr>
            <p:cNvSpPr txBox="1">
              <a:spLocks noGrp="1" noRot="1" noMove="1" noResize="1" noEditPoints="1" noAdjustHandles="1" noChangeArrowheads="1" noChangeShapeType="1"/>
            </p:cNvSpPr>
            <p:nvPr/>
          </p:nvSpPr>
          <p:spPr>
            <a:xfrm>
              <a:off x="7696822" y="2713578"/>
              <a:ext cx="2779021" cy="892552"/>
            </a:xfrm>
            <a:prstGeom prst="rect">
              <a:avLst/>
            </a:prstGeom>
            <a:noFill/>
          </p:spPr>
          <p:txBody>
            <a:bodyPr wrap="square" rtlCol="0">
              <a:spAutoFit/>
            </a:bodyPr>
            <a:lstStyle/>
            <a:p>
              <a:r>
                <a:rPr lang="en-US" sz="3600">
                  <a:latin typeface="Arial Black" panose="020B0A04020102020204" pitchFamily="34" charset="0"/>
                </a:rPr>
                <a:t>Visitors</a:t>
              </a:r>
            </a:p>
            <a:p>
              <a:r>
                <a:rPr lang="en-US" sz="1600">
                  <a:latin typeface="Arial Black" panose="020B0A04020102020204" pitchFamily="34" charset="0"/>
                </a:rPr>
                <a:t>Outside County</a:t>
              </a:r>
            </a:p>
          </p:txBody>
        </p:sp>
      </p:grpSp>
      <p:sp>
        <p:nvSpPr>
          <p:cNvPr id="19" name="TextBox 18">
            <a:extLst>
              <a:ext uri="{FF2B5EF4-FFF2-40B4-BE49-F238E27FC236}">
                <a16:creationId xmlns:a16="http://schemas.microsoft.com/office/drawing/2014/main" id="{8052275D-A5ED-58FC-0D23-41E5AAB1EAEF}"/>
              </a:ext>
            </a:extLst>
          </p:cNvPr>
          <p:cNvSpPr txBox="1">
            <a:spLocks noGrp="1" noRot="1" noMove="1" noResize="1" noEditPoints="1" noAdjustHandles="1" noChangeArrowheads="1" noChangeShapeType="1"/>
          </p:cNvSpPr>
          <p:nvPr/>
        </p:nvSpPr>
        <p:spPr>
          <a:xfrm>
            <a:off x="2818813" y="3797007"/>
            <a:ext cx="1620957" cy="830997"/>
          </a:xfrm>
          <a:prstGeom prst="rect">
            <a:avLst/>
          </a:prstGeom>
          <a:noFill/>
        </p:spPr>
        <p:txBody>
          <a:bodyPr wrap="none" rtlCol="0">
            <a:spAutoFit/>
          </a:bodyPr>
          <a:lstStyle/>
          <a:p>
            <a:r>
              <a:rPr lang="en-US" sz="4800">
                <a:solidFill>
                  <a:schemeClr val="bg1">
                    <a:lumMod val="95000"/>
                  </a:schemeClr>
                </a:solidFill>
                <a:effectLst>
                  <a:outerShdw blurRad="50800" dist="38100" dir="2700000" algn="tl" rotWithShape="0">
                    <a:prstClr val="black"/>
                  </a:outerShdw>
                </a:effectLst>
                <a:latin typeface="Arial Black" panose="020B0A04020102020204" pitchFamily="34" charset="0"/>
              </a:rPr>
              <a:t>70%</a:t>
            </a:r>
          </a:p>
        </p:txBody>
      </p:sp>
      <p:sp>
        <p:nvSpPr>
          <p:cNvPr id="20" name="TextBox 19">
            <a:extLst>
              <a:ext uri="{FF2B5EF4-FFF2-40B4-BE49-F238E27FC236}">
                <a16:creationId xmlns:a16="http://schemas.microsoft.com/office/drawing/2014/main" id="{42F92209-EC53-AF6A-9244-3F3B898BB347}"/>
              </a:ext>
            </a:extLst>
          </p:cNvPr>
          <p:cNvSpPr txBox="1">
            <a:spLocks noGrp="1" noRot="1" noMove="1" noResize="1" noEditPoints="1" noAdjustHandles="1" noChangeArrowheads="1" noChangeShapeType="1"/>
          </p:cNvSpPr>
          <p:nvPr/>
        </p:nvSpPr>
        <p:spPr>
          <a:xfrm>
            <a:off x="4724235" y="5049817"/>
            <a:ext cx="2588010" cy="830997"/>
          </a:xfrm>
          <a:prstGeom prst="rect">
            <a:avLst/>
          </a:prstGeom>
          <a:noFill/>
        </p:spPr>
        <p:txBody>
          <a:bodyPr wrap="square" rtlCol="0">
            <a:spAutoFit/>
          </a:bodyPr>
          <a:lstStyle/>
          <a:p>
            <a:r>
              <a:rPr lang="en-US" sz="4800">
                <a:latin typeface="Arial Black" panose="020B0A04020102020204" pitchFamily="34" charset="0"/>
              </a:rPr>
              <a:t>$13.6B</a:t>
            </a:r>
          </a:p>
        </p:txBody>
      </p:sp>
      <p:sp>
        <p:nvSpPr>
          <p:cNvPr id="11" name="TextBox 10">
            <a:extLst>
              <a:ext uri="{FF2B5EF4-FFF2-40B4-BE49-F238E27FC236}">
                <a16:creationId xmlns:a16="http://schemas.microsoft.com/office/drawing/2014/main" id="{83FD822F-2DC5-4442-EA89-7CF76A69973F}"/>
              </a:ext>
            </a:extLst>
          </p:cNvPr>
          <p:cNvSpPr txBox="1">
            <a:spLocks noGrp="1" noRot="1" noMove="1" noResize="1" noEditPoints="1" noAdjustHandles="1" noChangeArrowheads="1" noChangeShapeType="1"/>
          </p:cNvSpPr>
          <p:nvPr/>
        </p:nvSpPr>
        <p:spPr>
          <a:xfrm>
            <a:off x="7004319" y="2444062"/>
            <a:ext cx="2275934" cy="830997"/>
          </a:xfrm>
          <a:prstGeom prst="rect">
            <a:avLst/>
          </a:prstGeom>
          <a:noFill/>
        </p:spPr>
        <p:txBody>
          <a:bodyPr wrap="square" rtlCol="0">
            <a:spAutoFit/>
          </a:bodyPr>
          <a:lstStyle/>
          <a:p>
            <a:r>
              <a:rPr lang="en-US" sz="4800">
                <a:latin typeface="Arial Black" panose="020B0A04020102020204" pitchFamily="34" charset="0"/>
              </a:rPr>
              <a:t>$5.8B</a:t>
            </a:r>
          </a:p>
        </p:txBody>
      </p:sp>
      <p:sp>
        <p:nvSpPr>
          <p:cNvPr id="13" name="TextBox 12">
            <a:extLst>
              <a:ext uri="{FF2B5EF4-FFF2-40B4-BE49-F238E27FC236}">
                <a16:creationId xmlns:a16="http://schemas.microsoft.com/office/drawing/2014/main" id="{8FE9EE0B-2407-4A3B-3AB0-358A5AA8CF82}"/>
              </a:ext>
            </a:extLst>
          </p:cNvPr>
          <p:cNvSpPr txBox="1">
            <a:spLocks noGrp="1" noRot="1" noMove="1" noResize="1" noEditPoints="1" noAdjustHandles="1" noChangeArrowheads="1" noChangeShapeType="1"/>
          </p:cNvSpPr>
          <p:nvPr/>
        </p:nvSpPr>
        <p:spPr>
          <a:xfrm>
            <a:off x="7388285" y="3829057"/>
            <a:ext cx="2433255" cy="923330"/>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Additional </a:t>
            </a:r>
            <a:r>
              <a:rPr lang="en-US">
                <a:latin typeface="Arial Black" panose="020B0A04020102020204" pitchFamily="34" charset="0"/>
                <a:cs typeface="Arial" panose="020B0604020202020204" pitchFamily="34" charset="0"/>
              </a:rPr>
              <a:t>$5.9B </a:t>
            </a:r>
            <a:r>
              <a:rPr lang="en-US">
                <a:latin typeface="Arial" panose="020B0604020202020204" pitchFamily="34" charset="0"/>
                <a:cs typeface="Arial" panose="020B0604020202020204" pitchFamily="34" charset="0"/>
              </a:rPr>
              <a:t>from Federal Grants and Other Funding</a:t>
            </a:r>
          </a:p>
        </p:txBody>
      </p:sp>
      <p:pic>
        <p:nvPicPr>
          <p:cNvPr id="3" name="Picture 2" descr="Text&#10;&#10;Description automatically generated with medium confidence">
            <a:extLst>
              <a:ext uri="{FF2B5EF4-FFF2-40B4-BE49-F238E27FC236}">
                <a16:creationId xmlns:a16="http://schemas.microsoft.com/office/drawing/2014/main" id="{9F1673B8-E9E0-F4D5-1E62-DAEA9316D2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6" name="TextBox 5">
            <a:extLst>
              <a:ext uri="{FF2B5EF4-FFF2-40B4-BE49-F238E27FC236}">
                <a16:creationId xmlns:a16="http://schemas.microsoft.com/office/drawing/2014/main" id="{B67DED96-DCC5-7BF0-D704-C27EDD43CCCA}"/>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2</a:t>
            </a:fld>
            <a:endParaRPr lang="en-US" sz="1600">
              <a:latin typeface="Arial Black" panose="020B0A04020102020204" pitchFamily="34" charset="0"/>
            </a:endParaRPr>
          </a:p>
        </p:txBody>
      </p:sp>
      <p:sp>
        <p:nvSpPr>
          <p:cNvPr id="7" name="TextBox 6">
            <a:extLst>
              <a:ext uri="{FF2B5EF4-FFF2-40B4-BE49-F238E27FC236}">
                <a16:creationId xmlns:a16="http://schemas.microsoft.com/office/drawing/2014/main" id="{28F62560-19B8-B043-4D5A-8066F58CC97B}"/>
              </a:ext>
            </a:extLst>
          </p:cNvPr>
          <p:cNvSpPr txBox="1"/>
          <p:nvPr/>
        </p:nvSpPr>
        <p:spPr>
          <a:xfrm>
            <a:off x="387430" y="334424"/>
            <a:ext cx="10432970" cy="1200329"/>
          </a:xfrm>
          <a:prstGeom prst="rect">
            <a:avLst/>
          </a:prstGeom>
          <a:noFill/>
        </p:spPr>
        <p:txBody>
          <a:bodyPr wrap="square" lIns="91440" tIns="45720" rIns="91440" bIns="45720" anchor="t">
            <a:spAutoFit/>
          </a:bodyPr>
          <a:lstStyle/>
          <a:p>
            <a:pPr marL="0" indent="0">
              <a:lnSpc>
                <a:spcPct val="100000"/>
              </a:lnSpc>
              <a:buNone/>
            </a:pPr>
            <a:r>
              <a:rPr lang="en-US" sz="2400">
                <a:latin typeface="Arial"/>
                <a:cs typeface="Arial"/>
              </a:rPr>
              <a:t>A voter referendum will allow Mecklenburg County residents to approve or deny a one-cent, county-wide sales tax to fund investment and improvements in transit and transportation. </a:t>
            </a:r>
          </a:p>
        </p:txBody>
      </p:sp>
      <p:sp>
        <p:nvSpPr>
          <p:cNvPr id="21" name="TextBox 20">
            <a:extLst>
              <a:ext uri="{FF2B5EF4-FFF2-40B4-BE49-F238E27FC236}">
                <a16:creationId xmlns:a16="http://schemas.microsoft.com/office/drawing/2014/main" id="{F22ED9D6-3242-2934-2151-88C8C3FBE717}"/>
              </a:ext>
            </a:extLst>
          </p:cNvPr>
          <p:cNvSpPr txBox="1">
            <a:spLocks noGrp="1" noRot="1" noMove="1" noResize="1" noEditPoints="1" noAdjustHandles="1" noChangeArrowheads="1" noChangeShapeType="1"/>
          </p:cNvSpPr>
          <p:nvPr/>
        </p:nvSpPr>
        <p:spPr>
          <a:xfrm>
            <a:off x="5264188" y="6291270"/>
            <a:ext cx="5756195" cy="338554"/>
          </a:xfrm>
          <a:prstGeom prst="rect">
            <a:avLst/>
          </a:prstGeom>
          <a:noFill/>
        </p:spPr>
        <p:txBody>
          <a:bodyPr wrap="square" lIns="91440" tIns="45720" rIns="91440" bIns="45720" anchor="t">
            <a:spAutoFit/>
          </a:bodyPr>
          <a:lstStyle/>
          <a:p>
            <a:pPr marL="0" indent="0">
              <a:lnSpc>
                <a:spcPct val="100000"/>
              </a:lnSpc>
              <a:buNone/>
            </a:pPr>
            <a:r>
              <a:rPr lang="en-US" sz="1600">
                <a:latin typeface="Arial"/>
                <a:cs typeface="Arial"/>
              </a:rPr>
              <a:t>Source: Charlotte Regional Business Alliance 2022 Tax Study</a:t>
            </a:r>
          </a:p>
        </p:txBody>
      </p:sp>
    </p:spTree>
    <p:extLst>
      <p:ext uri="{BB962C8B-B14F-4D97-AF65-F5344CB8AC3E}">
        <p14:creationId xmlns:p14="http://schemas.microsoft.com/office/powerpoint/2010/main" val="1174660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4DCC5F-9ADC-A5EE-DBE6-3CBA927E6DD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DF11DF-7359-7DFC-36CB-B348C8049B79}"/>
              </a:ext>
            </a:extLst>
          </p:cNvPr>
          <p:cNvPicPr>
            <a:picLocks noChangeAspect="1"/>
          </p:cNvPicPr>
          <p:nvPr/>
        </p:nvPicPr>
        <p:blipFill>
          <a:blip r:embed="rId2"/>
          <a:srcRect t="3288"/>
          <a:stretch/>
        </p:blipFill>
        <p:spPr>
          <a:xfrm>
            <a:off x="984579" y="859740"/>
            <a:ext cx="4820403" cy="5998639"/>
          </a:xfrm>
          <a:prstGeom prst="rect">
            <a:avLst/>
          </a:prstGeom>
        </p:spPr>
      </p:pic>
      <p:pic>
        <p:nvPicPr>
          <p:cNvPr id="9" name="Picture 8">
            <a:extLst>
              <a:ext uri="{FF2B5EF4-FFF2-40B4-BE49-F238E27FC236}">
                <a16:creationId xmlns:a16="http://schemas.microsoft.com/office/drawing/2014/main" id="{B88306FE-EC36-07D2-773A-0811BAAEAD8B}"/>
              </a:ext>
            </a:extLst>
          </p:cNvPr>
          <p:cNvPicPr>
            <a:picLocks noChangeAspect="1"/>
          </p:cNvPicPr>
          <p:nvPr/>
        </p:nvPicPr>
        <p:blipFill>
          <a:blip r:embed="rId3"/>
          <a:srcRect t="3892"/>
          <a:stretch/>
        </p:blipFill>
        <p:spPr>
          <a:xfrm>
            <a:off x="7232073" y="960582"/>
            <a:ext cx="4710402" cy="5897417"/>
          </a:xfrm>
          <a:prstGeom prst="rect">
            <a:avLst/>
          </a:prstGeom>
        </p:spPr>
      </p:pic>
      <p:sp>
        <p:nvSpPr>
          <p:cNvPr id="10" name="TextBox 9">
            <a:extLst>
              <a:ext uri="{FF2B5EF4-FFF2-40B4-BE49-F238E27FC236}">
                <a16:creationId xmlns:a16="http://schemas.microsoft.com/office/drawing/2014/main" id="{1DD6833B-FA4F-5860-EF29-8698B150124F}"/>
              </a:ext>
            </a:extLst>
          </p:cNvPr>
          <p:cNvSpPr txBox="1"/>
          <p:nvPr/>
        </p:nvSpPr>
        <p:spPr>
          <a:xfrm>
            <a:off x="4724327" y="859740"/>
            <a:ext cx="1080655" cy="369332"/>
          </a:xfrm>
          <a:prstGeom prst="rect">
            <a:avLst/>
          </a:prstGeom>
          <a:solidFill>
            <a:schemeClr val="bg1"/>
          </a:solidFill>
          <a:ln>
            <a:solidFill>
              <a:schemeClr val="bg1"/>
            </a:solidFill>
          </a:ln>
        </p:spPr>
        <p:txBody>
          <a:bodyPr wrap="square" rtlCol="0">
            <a:spAutoFit/>
          </a:bodyPr>
          <a:lstStyle/>
          <a:p>
            <a:pPr algn="ctr"/>
            <a:r>
              <a:rPr lang="en-US" b="1" dirty="0"/>
              <a:t>Current</a:t>
            </a:r>
          </a:p>
        </p:txBody>
      </p:sp>
      <p:sp>
        <p:nvSpPr>
          <p:cNvPr id="11" name="TextBox 10">
            <a:extLst>
              <a:ext uri="{FF2B5EF4-FFF2-40B4-BE49-F238E27FC236}">
                <a16:creationId xmlns:a16="http://schemas.microsoft.com/office/drawing/2014/main" id="{D1950F6A-7C24-808D-810A-841D9E91AD25}"/>
              </a:ext>
            </a:extLst>
          </p:cNvPr>
          <p:cNvSpPr txBox="1"/>
          <p:nvPr/>
        </p:nvSpPr>
        <p:spPr>
          <a:xfrm>
            <a:off x="10861820" y="960581"/>
            <a:ext cx="1080655" cy="369332"/>
          </a:xfrm>
          <a:prstGeom prst="rect">
            <a:avLst/>
          </a:prstGeom>
          <a:solidFill>
            <a:schemeClr val="bg1"/>
          </a:solidFill>
          <a:ln>
            <a:solidFill>
              <a:schemeClr val="bg1"/>
            </a:solidFill>
          </a:ln>
        </p:spPr>
        <p:txBody>
          <a:bodyPr wrap="square" rtlCol="0">
            <a:spAutoFit/>
          </a:bodyPr>
          <a:lstStyle/>
          <a:p>
            <a:pPr algn="ctr"/>
            <a:r>
              <a:rPr lang="en-US" b="1" dirty="0"/>
              <a:t>Future</a:t>
            </a:r>
          </a:p>
        </p:txBody>
      </p:sp>
      <p:graphicFrame>
        <p:nvGraphicFramePr>
          <p:cNvPr id="2" name="Content Placeholder 3">
            <a:extLst>
              <a:ext uri="{FF2B5EF4-FFF2-40B4-BE49-F238E27FC236}">
                <a16:creationId xmlns:a16="http://schemas.microsoft.com/office/drawing/2014/main" id="{D2AE5D00-D9B5-58E2-706C-C4FD598779BF}"/>
              </a:ext>
            </a:extLst>
          </p:cNvPr>
          <p:cNvGraphicFramePr>
            <a:graphicFrameLocks/>
          </p:cNvGraphicFramePr>
          <p:nvPr/>
        </p:nvGraphicFramePr>
        <p:xfrm>
          <a:off x="0" y="5943600"/>
          <a:ext cx="2477389" cy="914400"/>
        </p:xfrm>
        <a:graphic>
          <a:graphicData uri="http://schemas.openxmlformats.org/drawingml/2006/table">
            <a:tbl>
              <a:tblPr firstRow="1" firstCol="1" bandRow="1">
                <a:tableStyleId>{5C22544A-7EE6-4342-B048-85BDC9FD1C3A}</a:tableStyleId>
              </a:tblPr>
              <a:tblGrid>
                <a:gridCol w="1228090">
                  <a:extLst>
                    <a:ext uri="{9D8B030D-6E8A-4147-A177-3AD203B41FA5}">
                      <a16:colId xmlns:a16="http://schemas.microsoft.com/office/drawing/2014/main" val="3206881519"/>
                    </a:ext>
                  </a:extLst>
                </a:gridCol>
                <a:gridCol w="1249299">
                  <a:extLst>
                    <a:ext uri="{9D8B030D-6E8A-4147-A177-3AD203B41FA5}">
                      <a16:colId xmlns:a16="http://schemas.microsoft.com/office/drawing/2014/main" val="611700566"/>
                    </a:ext>
                  </a:extLst>
                </a:gridCol>
              </a:tblGrid>
              <a:tr h="160655">
                <a:tc>
                  <a:txBody>
                    <a:bodyPr/>
                    <a:lstStyle/>
                    <a:p>
                      <a:pPr marL="0" marR="0">
                        <a:buNone/>
                      </a:pPr>
                      <a:r>
                        <a:rPr lang="en-US" sz="1500" dirty="0">
                          <a:effectLst/>
                        </a:rPr>
                        <a:t>Waiting Pad </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500" b="0" dirty="0">
                          <a:solidFill>
                            <a:schemeClr val="tx1"/>
                          </a:solidFill>
                          <a:effectLst/>
                        </a:rPr>
                        <a:t>34</a:t>
                      </a:r>
                      <a:endParaRPr lang="en-US" sz="1500" b="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solidFill>
                      <a:schemeClr val="bg2"/>
                    </a:solidFill>
                  </a:tcPr>
                </a:tc>
                <a:extLst>
                  <a:ext uri="{0D108BD9-81ED-4DB2-BD59-A6C34878D82A}">
                    <a16:rowId xmlns:a16="http://schemas.microsoft.com/office/drawing/2014/main" val="1522280704"/>
                  </a:ext>
                </a:extLst>
              </a:tr>
              <a:tr h="160655">
                <a:tc>
                  <a:txBody>
                    <a:bodyPr/>
                    <a:lstStyle/>
                    <a:p>
                      <a:pPr marL="0" marR="0">
                        <a:buNone/>
                      </a:pPr>
                      <a:r>
                        <a:rPr lang="en-US" sz="1500" dirty="0">
                          <a:effectLst/>
                        </a:rPr>
                        <a:t>Bench</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500" dirty="0">
                          <a:effectLst/>
                        </a:rPr>
                        <a:t>24</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4224644269"/>
                  </a:ext>
                </a:extLst>
              </a:tr>
              <a:tr h="160655">
                <a:tc>
                  <a:txBody>
                    <a:bodyPr/>
                    <a:lstStyle/>
                    <a:p>
                      <a:pPr marL="0" marR="0">
                        <a:buNone/>
                      </a:pPr>
                      <a:r>
                        <a:rPr lang="en-US" sz="1500" dirty="0">
                          <a:effectLst/>
                        </a:rPr>
                        <a:t>Shelter</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500" dirty="0">
                          <a:effectLst/>
                        </a:rPr>
                        <a:t>11</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877971693"/>
                  </a:ext>
                </a:extLst>
              </a:tr>
              <a:tr h="160655">
                <a:tc>
                  <a:txBody>
                    <a:bodyPr/>
                    <a:lstStyle/>
                    <a:p>
                      <a:pPr marL="0" marR="0">
                        <a:buNone/>
                      </a:pPr>
                      <a:r>
                        <a:rPr lang="en-US" sz="1500">
                          <a:effectLst/>
                        </a:rPr>
                        <a:t>No Amenity</a:t>
                      </a:r>
                      <a:endParaRPr lang="en-US" sz="15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500" dirty="0">
                          <a:effectLst/>
                        </a:rPr>
                        <a:t>24</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549001884"/>
                  </a:ext>
                </a:extLst>
              </a:tr>
            </a:tbl>
          </a:graphicData>
        </a:graphic>
      </p:graphicFrame>
      <p:graphicFrame>
        <p:nvGraphicFramePr>
          <p:cNvPr id="3" name="Table 2">
            <a:extLst>
              <a:ext uri="{FF2B5EF4-FFF2-40B4-BE49-F238E27FC236}">
                <a16:creationId xmlns:a16="http://schemas.microsoft.com/office/drawing/2014/main" id="{B0C5AAC6-F005-DC66-91CF-4835E7CCD399}"/>
              </a:ext>
            </a:extLst>
          </p:cNvPr>
          <p:cNvGraphicFramePr>
            <a:graphicFrameLocks noGrp="1"/>
          </p:cNvGraphicFramePr>
          <p:nvPr/>
        </p:nvGraphicFramePr>
        <p:xfrm>
          <a:off x="6096000" y="6114094"/>
          <a:ext cx="1680874" cy="743906"/>
        </p:xfrm>
        <a:graphic>
          <a:graphicData uri="http://schemas.openxmlformats.org/drawingml/2006/table">
            <a:tbl>
              <a:tblPr firstRow="1" firstCol="1" bandRow="1">
                <a:tableStyleId>{5C22544A-7EE6-4342-B048-85BDC9FD1C3A}</a:tableStyleId>
              </a:tblPr>
              <a:tblGrid>
                <a:gridCol w="885375">
                  <a:extLst>
                    <a:ext uri="{9D8B030D-6E8A-4147-A177-3AD203B41FA5}">
                      <a16:colId xmlns:a16="http://schemas.microsoft.com/office/drawing/2014/main" val="1507479196"/>
                    </a:ext>
                  </a:extLst>
                </a:gridCol>
                <a:gridCol w="795499">
                  <a:extLst>
                    <a:ext uri="{9D8B030D-6E8A-4147-A177-3AD203B41FA5}">
                      <a16:colId xmlns:a16="http://schemas.microsoft.com/office/drawing/2014/main" val="229403887"/>
                    </a:ext>
                  </a:extLst>
                </a:gridCol>
              </a:tblGrid>
              <a:tr h="371953">
                <a:tc>
                  <a:txBody>
                    <a:bodyPr/>
                    <a:lstStyle/>
                    <a:p>
                      <a:pPr marL="0" marR="0">
                        <a:buNone/>
                      </a:pPr>
                      <a:r>
                        <a:rPr lang="en-US" sz="1500" dirty="0">
                          <a:effectLst/>
                        </a:rPr>
                        <a:t>Bench</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500" b="1" dirty="0">
                          <a:solidFill>
                            <a:schemeClr val="tx1"/>
                          </a:solidFill>
                          <a:effectLst/>
                        </a:rPr>
                        <a:t>52</a:t>
                      </a:r>
                      <a:endParaRPr lang="en-US" sz="15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4007913018"/>
                  </a:ext>
                </a:extLst>
              </a:tr>
              <a:tr h="371953">
                <a:tc>
                  <a:txBody>
                    <a:bodyPr/>
                    <a:lstStyle/>
                    <a:p>
                      <a:pPr marL="0" marR="0">
                        <a:buNone/>
                      </a:pPr>
                      <a:r>
                        <a:rPr lang="en-US" sz="1500" dirty="0">
                          <a:effectLst/>
                        </a:rPr>
                        <a:t>Shelter</a:t>
                      </a:r>
                      <a:endParaRPr lang="en-US" sz="15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500" b="1" dirty="0">
                          <a:effectLst/>
                        </a:rPr>
                        <a:t>41</a:t>
                      </a:r>
                      <a:endParaRPr lang="en-US" sz="15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248460155"/>
                  </a:ext>
                </a:extLst>
              </a:tr>
            </a:tbl>
          </a:graphicData>
        </a:graphic>
      </p:graphicFrame>
      <p:sp>
        <p:nvSpPr>
          <p:cNvPr id="5" name="TextBox 4">
            <a:extLst>
              <a:ext uri="{FF2B5EF4-FFF2-40B4-BE49-F238E27FC236}">
                <a16:creationId xmlns:a16="http://schemas.microsoft.com/office/drawing/2014/main" id="{6296428B-2928-4CC5-B6E5-CB596AD1610C}"/>
              </a:ext>
            </a:extLst>
          </p:cNvPr>
          <p:cNvSpPr txBox="1"/>
          <p:nvPr/>
        </p:nvSpPr>
        <p:spPr>
          <a:xfrm>
            <a:off x="0" y="-907941"/>
            <a:ext cx="12404436" cy="1815882"/>
          </a:xfrm>
          <a:prstGeom prst="rect">
            <a:avLst/>
          </a:prstGeom>
          <a:noFill/>
        </p:spPr>
        <p:txBody>
          <a:bodyPr wrap="square">
            <a:spAutoFit/>
          </a:bodyPr>
          <a:lstStyle/>
          <a:p>
            <a:pPr algn="l"/>
            <a:endParaRPr lang="en-US" sz="2800" b="0" i="0" u="none" strike="noStrike" baseline="0" dirty="0">
              <a:solidFill>
                <a:srgbClr val="000000"/>
              </a:solidFill>
              <a:latin typeface="Century Gothic" panose="020B0502020202020204" pitchFamily="34" charset="0"/>
            </a:endParaRPr>
          </a:p>
          <a:p>
            <a:endParaRPr lang="en-US" sz="2800" b="0" i="0" u="none" strike="noStrike" baseline="0" dirty="0">
              <a:latin typeface="Century Gothic" panose="020B0502020202020204" pitchFamily="34" charset="0"/>
            </a:endParaRPr>
          </a:p>
          <a:p>
            <a:pPr marR="0" algn="l"/>
            <a:r>
              <a:rPr lang="en-US" sz="2800" b="1" i="0" u="none" strike="noStrike" baseline="0" dirty="0">
                <a:latin typeface="Century Gothic" panose="020B0502020202020204" pitchFamily="34" charset="0"/>
              </a:rPr>
              <a:t>Bus Stop Inventory &amp; Upgrades</a:t>
            </a:r>
            <a:endParaRPr lang="en-US" sz="2800" b="1" dirty="0">
              <a:latin typeface="Century Gothic" panose="020B0502020202020204" pitchFamily="34" charset="0"/>
            </a:endParaRPr>
          </a:p>
          <a:p>
            <a:pPr marR="0" algn="l"/>
            <a:r>
              <a:rPr lang="en-US" sz="2800" b="1" i="0" u="none" strike="noStrike" baseline="0" dirty="0">
                <a:latin typeface="Aptos" panose="020B0004020202020204" pitchFamily="34" charset="0"/>
              </a:rPr>
              <a:t>What are current and planned bus stop improvements? </a:t>
            </a:r>
            <a:endParaRPr lang="en-US" sz="2800" b="0" i="0" u="none" strike="noStrike" baseline="0" dirty="0">
              <a:latin typeface="Aptos" panose="020B0004020202020204" pitchFamily="34" charset="0"/>
            </a:endParaRPr>
          </a:p>
        </p:txBody>
      </p:sp>
    </p:spTree>
    <p:extLst>
      <p:ext uri="{BB962C8B-B14F-4D97-AF65-F5344CB8AC3E}">
        <p14:creationId xmlns:p14="http://schemas.microsoft.com/office/powerpoint/2010/main" val="183073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816DF-9989-2EB7-D7EA-306A7991F323}"/>
              </a:ext>
            </a:extLst>
          </p:cNvPr>
          <p:cNvSpPr>
            <a:spLocks noGrp="1"/>
          </p:cNvSpPr>
          <p:nvPr>
            <p:ph idx="1"/>
          </p:nvPr>
        </p:nvSpPr>
        <p:spPr>
          <a:xfrm>
            <a:off x="930564" y="1409989"/>
            <a:ext cx="10864272" cy="4351338"/>
          </a:xfrm>
        </p:spPr>
        <p:txBody>
          <a:bodyPr/>
          <a:lstStyle/>
          <a:p>
            <a:pPr marL="0" indent="0">
              <a:buNone/>
            </a:pPr>
            <a:r>
              <a:rPr lang="en-US" dirty="0"/>
              <a:t>What is the status of the Archdale Blue Line Station Elevators?</a:t>
            </a:r>
          </a:p>
          <a:p>
            <a:pPr lvl="1"/>
            <a:r>
              <a:rPr lang="en-US" sz="2800" dirty="0"/>
              <a:t>Customers are notified when elevators are out of service</a:t>
            </a:r>
          </a:p>
          <a:p>
            <a:pPr lvl="1"/>
            <a:r>
              <a:rPr lang="en-US" sz="2800" dirty="0"/>
              <a:t>Complimentary connecting bus bridge service is provided when elevators are out of service</a:t>
            </a:r>
          </a:p>
          <a:p>
            <a:pPr lvl="1"/>
            <a:r>
              <a:rPr lang="en-US" sz="2800" dirty="0"/>
              <a:t>Original Blue Line elevators are nearing end of useful life</a:t>
            </a:r>
          </a:p>
          <a:p>
            <a:pPr lvl="1"/>
            <a:r>
              <a:rPr lang="en-US" sz="2800" dirty="0"/>
              <a:t>Elevator Modernization planning underway for original Blue Line (Uptown Charlotte –I 485/South Blvd)</a:t>
            </a:r>
          </a:p>
          <a:p>
            <a:pPr lvl="1"/>
            <a:r>
              <a:rPr lang="en-US" sz="2800" dirty="0"/>
              <a:t>Timeline of improvement project dependent on available  budget</a:t>
            </a:r>
          </a:p>
        </p:txBody>
      </p:sp>
      <p:sp>
        <p:nvSpPr>
          <p:cNvPr id="5" name="TextBox 4">
            <a:extLst>
              <a:ext uri="{FF2B5EF4-FFF2-40B4-BE49-F238E27FC236}">
                <a16:creationId xmlns:a16="http://schemas.microsoft.com/office/drawing/2014/main" id="{1176899A-14EE-019E-4071-9C37B89E3E35}"/>
              </a:ext>
            </a:extLst>
          </p:cNvPr>
          <p:cNvSpPr txBox="1"/>
          <p:nvPr/>
        </p:nvSpPr>
        <p:spPr>
          <a:xfrm>
            <a:off x="845574" y="542675"/>
            <a:ext cx="6096000" cy="646331"/>
          </a:xfrm>
          <a:prstGeom prst="rect">
            <a:avLst/>
          </a:prstGeom>
          <a:noFill/>
        </p:spPr>
        <p:txBody>
          <a:bodyPr wrap="square">
            <a:spAutoFit/>
          </a:bodyPr>
          <a:lstStyle/>
          <a:p>
            <a:pPr marR="0" algn="l"/>
            <a:r>
              <a:rPr lang="en-US" sz="3600" b="1" i="0" u="none" strike="noStrike" baseline="0" dirty="0">
                <a:latin typeface="Century Gothic" panose="020B0502020202020204" pitchFamily="34" charset="0"/>
              </a:rPr>
              <a:t>Archdale Light Rail Station</a:t>
            </a:r>
            <a:endParaRPr lang="en-US" sz="3600" b="0" i="0" u="none" strike="noStrike" baseline="0" dirty="0">
              <a:latin typeface="Century Gothic" panose="020B0502020202020204" pitchFamily="34" charset="0"/>
            </a:endParaRPr>
          </a:p>
        </p:txBody>
      </p:sp>
    </p:spTree>
    <p:extLst>
      <p:ext uri="{BB962C8B-B14F-4D97-AF65-F5344CB8AC3E}">
        <p14:creationId xmlns:p14="http://schemas.microsoft.com/office/powerpoint/2010/main" val="321914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6A06F1-9120-F85C-ABFD-D13CEFF4D301}"/>
              </a:ext>
            </a:extLst>
          </p:cNvPr>
          <p:cNvSpPr txBox="1"/>
          <p:nvPr/>
        </p:nvSpPr>
        <p:spPr>
          <a:xfrm>
            <a:off x="547751" y="358505"/>
            <a:ext cx="10520583" cy="1061124"/>
          </a:xfrm>
          <a:prstGeom prst="rect">
            <a:avLst/>
          </a:prstGeom>
          <a:noFill/>
        </p:spPr>
        <p:txBody>
          <a:bodyPr wrap="square">
            <a:spAutoFit/>
          </a:bodyPr>
          <a:lstStyle/>
          <a:p>
            <a:pPr marL="0" marR="0">
              <a:lnSpc>
                <a:spcPct val="107000"/>
              </a:lnSpc>
              <a:spcBef>
                <a:spcPts val="0"/>
              </a:spcBef>
              <a:spcAft>
                <a:spcPts val="0"/>
              </a:spcAft>
            </a:pPr>
            <a:r>
              <a:rPr lang="en-US" sz="4400" b="1" kern="100">
                <a:latin typeface="Arial Black" panose="020B0A04020102020204" pitchFamily="34" charset="0"/>
                <a:ea typeface="Calibri" panose="020F0502020204030204" pitchFamily="34" charset="0"/>
                <a:cs typeface="Arial" panose="020B0604020202020204" pitchFamily="34" charset="0"/>
              </a:rPr>
              <a:t>How would the money be spent?</a:t>
            </a:r>
          </a:p>
          <a:p>
            <a:pPr marL="0" marR="0">
              <a:lnSpc>
                <a:spcPct val="107000"/>
              </a:lnSpc>
              <a:spcBef>
                <a:spcPts val="0"/>
              </a:spcBef>
              <a:spcAft>
                <a:spcPts val="0"/>
              </a:spcAft>
            </a:pPr>
            <a:r>
              <a:rPr lang="en-US" sz="1600" kern="100">
                <a:latin typeface="Arial" panose="020B0604020202020204" pitchFamily="34" charset="0"/>
                <a:ea typeface="Calibri" panose="020F0502020204030204" pitchFamily="34" charset="0"/>
                <a:cs typeface="Arial" panose="020B0604020202020204" pitchFamily="34" charset="0"/>
              </a:rPr>
              <a:t>Investing in All the Ways We Get Around</a:t>
            </a:r>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113EEEE-E379-1016-830F-C9FB8A6C1BF2}"/>
              </a:ext>
            </a:extLst>
          </p:cNvPr>
          <p:cNvGrpSpPr>
            <a:grpSpLocks noGrp="1" noUngrp="1" noRot="1" noMove="1" noResize="1"/>
          </p:cNvGrpSpPr>
          <p:nvPr/>
        </p:nvGrpSpPr>
        <p:grpSpPr>
          <a:xfrm>
            <a:off x="3600021" y="1533078"/>
            <a:ext cx="4419489" cy="1114127"/>
            <a:chOff x="3641227" y="1965574"/>
            <a:chExt cx="4419489" cy="1114127"/>
          </a:xfrm>
        </p:grpSpPr>
        <p:sp>
          <p:nvSpPr>
            <p:cNvPr id="3" name="TextBox 2">
              <a:extLst>
                <a:ext uri="{FF2B5EF4-FFF2-40B4-BE49-F238E27FC236}">
                  <a16:creationId xmlns:a16="http://schemas.microsoft.com/office/drawing/2014/main" id="{5FFC156C-A28D-D202-921C-30F3916B326C}"/>
                </a:ext>
              </a:extLst>
            </p:cNvPr>
            <p:cNvSpPr txBox="1">
              <a:spLocks noGrp="1" noRot="1" noMove="1" noResize="1" noEditPoints="1" noAdjustHandles="1" noChangeArrowheads="1" noChangeShapeType="1"/>
            </p:cNvSpPr>
            <p:nvPr/>
          </p:nvSpPr>
          <p:spPr>
            <a:xfrm>
              <a:off x="3641227" y="2681963"/>
              <a:ext cx="4419489" cy="397738"/>
            </a:xfrm>
            <a:prstGeom prst="rect">
              <a:avLst/>
            </a:prstGeom>
            <a:noFill/>
          </p:spPr>
          <p:txBody>
            <a:bodyPr wrap="square">
              <a:spAutoFit/>
            </a:bodyPr>
            <a:lstStyle/>
            <a:p>
              <a:pPr marL="0" marR="0" algn="ctr">
                <a:lnSpc>
                  <a:spcPct val="107000"/>
                </a:lnSpc>
                <a:spcBef>
                  <a:spcPts val="0"/>
                </a:spcBef>
                <a:spcAft>
                  <a:spcPts val="0"/>
                </a:spcAft>
              </a:pPr>
              <a:r>
                <a:rPr lang="en-US" sz="2000" kern="100">
                  <a:latin typeface="Arial" panose="020B0604020202020204" pitchFamily="34" charset="0"/>
                  <a:ea typeface="Calibri" panose="020F0502020204030204" pitchFamily="34" charset="0"/>
                  <a:cs typeface="Arial" panose="020B0604020202020204" pitchFamily="34" charset="0"/>
                </a:rPr>
                <a:t>Transportation &amp; Transit</a:t>
              </a:r>
              <a:endParaRPr lang="en-US" sz="20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B1B7605-D445-B2E6-DB58-62BBDF1A5DE1}"/>
                </a:ext>
              </a:extLst>
            </p:cNvPr>
            <p:cNvSpPr txBox="1">
              <a:spLocks noGrp="1" noRot="1" noMove="1" noResize="1" noEditPoints="1" noAdjustHandles="1" noChangeArrowheads="1" noChangeShapeType="1"/>
            </p:cNvSpPr>
            <p:nvPr/>
          </p:nvSpPr>
          <p:spPr>
            <a:xfrm>
              <a:off x="4580721" y="1965574"/>
              <a:ext cx="2611611" cy="847283"/>
            </a:xfrm>
            <a:prstGeom prst="rect">
              <a:avLst/>
            </a:prstGeom>
            <a:noFill/>
          </p:spPr>
          <p:txBody>
            <a:bodyPr wrap="square">
              <a:spAutoFit/>
            </a:bodyPr>
            <a:lstStyle/>
            <a:p>
              <a:pPr marL="0" marR="0" algn="ctr">
                <a:lnSpc>
                  <a:spcPct val="107000"/>
                </a:lnSpc>
                <a:spcBef>
                  <a:spcPts val="0"/>
                </a:spcBef>
                <a:spcAft>
                  <a:spcPts val="0"/>
                </a:spcAft>
              </a:pPr>
              <a:r>
                <a:rPr lang="en-US" sz="4800" b="1" kern="100">
                  <a:latin typeface="Arial Black" panose="020B0A04020102020204" pitchFamily="34" charset="0"/>
                  <a:ea typeface="Calibri" panose="020F0502020204030204" pitchFamily="34" charset="0"/>
                  <a:cs typeface="Arial" panose="020B0604020202020204" pitchFamily="34" charset="0"/>
                </a:rPr>
                <a:t>$19.4B</a:t>
              </a:r>
              <a:endParaRPr lang="en-US" sz="4800" b="1" kern="100">
                <a:effectLst/>
                <a:latin typeface="Arial Black" panose="020B0A040201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4ED427C6-B0A7-B767-368F-2D451E402E57}"/>
              </a:ext>
            </a:extLst>
          </p:cNvPr>
          <p:cNvGrpSpPr>
            <a:grpSpLocks noGrp="1" noUngrp="1" noRot="1" noMove="1" noResize="1"/>
          </p:cNvGrpSpPr>
          <p:nvPr/>
        </p:nvGrpSpPr>
        <p:grpSpPr>
          <a:xfrm>
            <a:off x="273874" y="2618290"/>
            <a:ext cx="11428078" cy="1638316"/>
            <a:chOff x="273874" y="658985"/>
            <a:chExt cx="11428078" cy="1638316"/>
          </a:xfrm>
        </p:grpSpPr>
        <p:grpSp>
          <p:nvGrpSpPr>
            <p:cNvPr id="20" name="Group 19">
              <a:extLst>
                <a:ext uri="{FF2B5EF4-FFF2-40B4-BE49-F238E27FC236}">
                  <a16:creationId xmlns:a16="http://schemas.microsoft.com/office/drawing/2014/main" id="{13FEEF1A-CD16-2A6F-1262-D40EB9C0DD4C}"/>
                </a:ext>
              </a:extLst>
            </p:cNvPr>
            <p:cNvGrpSpPr>
              <a:grpSpLocks noGrp="1" noUngrp="1" noRot="1" noMove="1" noResize="1"/>
            </p:cNvGrpSpPr>
            <p:nvPr/>
          </p:nvGrpSpPr>
          <p:grpSpPr>
            <a:xfrm>
              <a:off x="4248919" y="976721"/>
              <a:ext cx="3204106" cy="993798"/>
              <a:chOff x="4140217" y="956618"/>
              <a:chExt cx="3204106" cy="993798"/>
            </a:xfrm>
          </p:grpSpPr>
          <p:sp>
            <p:nvSpPr>
              <p:cNvPr id="19" name="Rectangle 18">
                <a:extLst>
                  <a:ext uri="{FF2B5EF4-FFF2-40B4-BE49-F238E27FC236}">
                    <a16:creationId xmlns:a16="http://schemas.microsoft.com/office/drawing/2014/main" id="{4123F4E0-AB79-05D5-0C25-FD28720EED4D}"/>
                  </a:ext>
                </a:extLst>
              </p:cNvPr>
              <p:cNvSpPr>
                <a:spLocks noGrp="1" noRot="1" noMove="1" noResize="1" noEditPoints="1" noAdjustHandles="1" noChangeArrowheads="1" noChangeShapeType="1"/>
              </p:cNvSpPr>
              <p:nvPr/>
            </p:nvSpPr>
            <p:spPr>
              <a:xfrm>
                <a:off x="4329051" y="1027967"/>
                <a:ext cx="2897549" cy="81261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15EA44-C207-6219-CCF1-911262D6DAAE}"/>
                  </a:ext>
                </a:extLst>
              </p:cNvPr>
              <p:cNvSpPr txBox="1">
                <a:spLocks noGrp="1" noRot="1" noMove="1" noResize="1" noEditPoints="1" noAdjustHandles="1" noChangeArrowheads="1" noChangeShapeType="1"/>
              </p:cNvSpPr>
              <p:nvPr/>
            </p:nvSpPr>
            <p:spPr>
              <a:xfrm>
                <a:off x="4140217" y="956618"/>
                <a:ext cx="3204106" cy="993798"/>
              </a:xfrm>
              <a:prstGeom prst="rect">
                <a:avLst/>
              </a:prstGeom>
              <a:noFill/>
            </p:spPr>
            <p:txBody>
              <a:bodyPr wrap="square">
                <a:spAutoFit/>
              </a:bodyPr>
              <a:lstStyle/>
              <a:p>
                <a:pPr marL="0" marR="0" algn="ctr">
                  <a:lnSpc>
                    <a:spcPct val="107000"/>
                  </a:lnSpc>
                  <a:spcBef>
                    <a:spcPts val="0"/>
                  </a:spcBef>
                  <a:spcAft>
                    <a:spcPts val="0"/>
                  </a:spcAft>
                </a:pPr>
                <a:r>
                  <a:rPr lang="en-US" sz="2800" b="1" kern="100">
                    <a:effectLst/>
                    <a:latin typeface="Arial Black" panose="020B0A04020102020204" pitchFamily="34" charset="0"/>
                    <a:ea typeface="Calibri" panose="020F0502020204030204" pitchFamily="34" charset="0"/>
                    <a:cs typeface="Arial" panose="020B0604020202020204" pitchFamily="34" charset="0"/>
                  </a:rPr>
                  <a:t>Bus &amp; Microtransit</a:t>
                </a:r>
              </a:p>
            </p:txBody>
          </p:sp>
        </p:grpSp>
        <p:grpSp>
          <p:nvGrpSpPr>
            <p:cNvPr id="21" name="Group 20">
              <a:extLst>
                <a:ext uri="{FF2B5EF4-FFF2-40B4-BE49-F238E27FC236}">
                  <a16:creationId xmlns:a16="http://schemas.microsoft.com/office/drawing/2014/main" id="{4E5719E9-4CC9-F126-DEE4-73C523C89B21}"/>
                </a:ext>
              </a:extLst>
            </p:cNvPr>
            <p:cNvGrpSpPr>
              <a:grpSpLocks noGrp="1" noUngrp="1" noRot="1" noMove="1" noResize="1"/>
            </p:cNvGrpSpPr>
            <p:nvPr/>
          </p:nvGrpSpPr>
          <p:grpSpPr>
            <a:xfrm>
              <a:off x="8800514" y="956834"/>
              <a:ext cx="2901438" cy="941668"/>
              <a:chOff x="8800514" y="956834"/>
              <a:chExt cx="2901438" cy="941668"/>
            </a:xfrm>
          </p:grpSpPr>
          <p:sp>
            <p:nvSpPr>
              <p:cNvPr id="18" name="Rectangle 17">
                <a:extLst>
                  <a:ext uri="{FF2B5EF4-FFF2-40B4-BE49-F238E27FC236}">
                    <a16:creationId xmlns:a16="http://schemas.microsoft.com/office/drawing/2014/main" id="{5D45B580-5DF0-E2C9-8D66-22EAC36FE1F8}"/>
                  </a:ext>
                </a:extLst>
              </p:cNvPr>
              <p:cNvSpPr>
                <a:spLocks noGrp="1" noRot="1" noMove="1" noResize="1" noEditPoints="1" noAdjustHandles="1" noChangeArrowheads="1" noChangeShapeType="1"/>
              </p:cNvSpPr>
              <p:nvPr/>
            </p:nvSpPr>
            <p:spPr>
              <a:xfrm rot="16200000">
                <a:off x="9841943" y="-23050"/>
                <a:ext cx="818580" cy="2901437"/>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61C4517-14CF-AB0B-A2CE-02AD13A27A7F}"/>
                  </a:ext>
                </a:extLst>
              </p:cNvPr>
              <p:cNvSpPr txBox="1">
                <a:spLocks noGrp="1" noRot="1" noMove="1" noResize="1" noEditPoints="1" noAdjustHandles="1" noChangeArrowheads="1" noChangeShapeType="1"/>
              </p:cNvSpPr>
              <p:nvPr/>
            </p:nvSpPr>
            <p:spPr>
              <a:xfrm>
                <a:off x="8849226" y="956834"/>
                <a:ext cx="2852726" cy="941668"/>
              </a:xfrm>
              <a:prstGeom prst="rect">
                <a:avLst/>
              </a:prstGeom>
              <a:noFill/>
            </p:spPr>
            <p:txBody>
              <a:bodyPr wrap="square">
                <a:spAutoFit/>
              </a:bodyPr>
              <a:lstStyle/>
              <a:p>
                <a:pPr marL="0" marR="0" algn="ctr">
                  <a:lnSpc>
                    <a:spcPct val="107000"/>
                  </a:lnSpc>
                  <a:spcBef>
                    <a:spcPts val="0"/>
                  </a:spcBef>
                  <a:spcAft>
                    <a:spcPts val="0"/>
                  </a:spcAft>
                </a:pPr>
                <a:r>
                  <a:rPr lang="en-US" sz="5400" b="1" kern="100">
                    <a:effectLst/>
                    <a:latin typeface="Arial Black" panose="020B0A04020102020204" pitchFamily="34" charset="0"/>
                    <a:ea typeface="Calibri" panose="020F0502020204030204" pitchFamily="34" charset="0"/>
                    <a:cs typeface="Arial" panose="020B0604020202020204" pitchFamily="34" charset="0"/>
                  </a:rPr>
                  <a:t>Rail</a:t>
                </a:r>
              </a:p>
            </p:txBody>
          </p:sp>
        </p:grpSp>
        <p:sp>
          <p:nvSpPr>
            <p:cNvPr id="4" name="TextBox 3">
              <a:extLst>
                <a:ext uri="{FF2B5EF4-FFF2-40B4-BE49-F238E27FC236}">
                  <a16:creationId xmlns:a16="http://schemas.microsoft.com/office/drawing/2014/main" id="{27A52607-DF45-D9B0-D132-F2F864590D25}"/>
                </a:ext>
              </a:extLst>
            </p:cNvPr>
            <p:cNvSpPr txBox="1">
              <a:spLocks noGrp="1" noRot="1" noMove="1" noResize="1" noEditPoints="1" noAdjustHandles="1" noChangeArrowheads="1" noChangeShapeType="1"/>
            </p:cNvSpPr>
            <p:nvPr/>
          </p:nvSpPr>
          <p:spPr>
            <a:xfrm>
              <a:off x="7580598" y="695068"/>
              <a:ext cx="877824" cy="1602233"/>
            </a:xfrm>
            <a:prstGeom prst="rect">
              <a:avLst/>
            </a:prstGeom>
            <a:noFill/>
          </p:spPr>
          <p:txBody>
            <a:bodyPr wrap="square">
              <a:spAutoFit/>
            </a:bodyPr>
            <a:lstStyle/>
            <a:p>
              <a:pPr marL="0" marR="0" algn="ctr">
                <a:lnSpc>
                  <a:spcPct val="107000"/>
                </a:lnSpc>
                <a:spcBef>
                  <a:spcPts val="0"/>
                </a:spcBef>
                <a:spcAft>
                  <a:spcPts val="0"/>
                </a:spcAft>
              </a:pPr>
              <a:r>
                <a:rPr lang="en-US" sz="9600" b="1" kern="100">
                  <a:latin typeface="Arial Black" panose="020B0A04020102020204" pitchFamily="34" charset="0"/>
                  <a:ea typeface="Calibri" panose="020F0502020204030204" pitchFamily="34" charset="0"/>
                  <a:cs typeface="Arial" panose="020B0604020202020204" pitchFamily="34" charset="0"/>
                </a:rPr>
                <a:t>+</a:t>
              </a:r>
              <a:endParaRPr lang="en-US" sz="96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E5CC1C44-6A47-373A-34B7-93FDFF5EF444}"/>
                </a:ext>
              </a:extLst>
            </p:cNvPr>
            <p:cNvSpPr txBox="1">
              <a:spLocks noGrp="1" noRot="1" noMove="1" noResize="1" noEditPoints="1" noAdjustHandles="1" noChangeArrowheads="1" noChangeShapeType="1"/>
            </p:cNvSpPr>
            <p:nvPr/>
          </p:nvSpPr>
          <p:spPr>
            <a:xfrm>
              <a:off x="3395326" y="658985"/>
              <a:ext cx="877824" cy="1602233"/>
            </a:xfrm>
            <a:prstGeom prst="rect">
              <a:avLst/>
            </a:prstGeom>
            <a:noFill/>
          </p:spPr>
          <p:txBody>
            <a:bodyPr wrap="square">
              <a:spAutoFit/>
            </a:bodyPr>
            <a:lstStyle/>
            <a:p>
              <a:pPr marL="0" marR="0" algn="ctr">
                <a:lnSpc>
                  <a:spcPct val="107000"/>
                </a:lnSpc>
                <a:spcBef>
                  <a:spcPts val="0"/>
                </a:spcBef>
                <a:spcAft>
                  <a:spcPts val="0"/>
                </a:spcAft>
              </a:pPr>
              <a:r>
                <a:rPr lang="en-US" sz="9600" b="1" kern="100">
                  <a:latin typeface="Arial Black" panose="020B0A04020102020204" pitchFamily="34" charset="0"/>
                  <a:ea typeface="Calibri" panose="020F0502020204030204" pitchFamily="34" charset="0"/>
                  <a:cs typeface="Arial" panose="020B0604020202020204" pitchFamily="34" charset="0"/>
                </a:rPr>
                <a:t>+</a:t>
              </a:r>
              <a:endParaRPr lang="en-US" sz="9600" b="1" kern="100">
                <a:effectLst/>
                <a:latin typeface="Arial Black" panose="020B0A040201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2DBE4F4-BF09-13ED-893C-AE60B13C11B5}"/>
                </a:ext>
              </a:extLst>
            </p:cNvPr>
            <p:cNvGrpSpPr>
              <a:grpSpLocks noGrp="1" noUngrp="1" noRot="1" noMove="1" noResize="1"/>
            </p:cNvGrpSpPr>
            <p:nvPr/>
          </p:nvGrpSpPr>
          <p:grpSpPr>
            <a:xfrm>
              <a:off x="273874" y="927599"/>
              <a:ext cx="3204106" cy="941668"/>
              <a:chOff x="273874" y="927599"/>
              <a:chExt cx="3204106" cy="941668"/>
            </a:xfrm>
          </p:grpSpPr>
          <p:sp>
            <p:nvSpPr>
              <p:cNvPr id="15" name="Rectangle 14">
                <a:extLst>
                  <a:ext uri="{FF2B5EF4-FFF2-40B4-BE49-F238E27FC236}">
                    <a16:creationId xmlns:a16="http://schemas.microsoft.com/office/drawing/2014/main" id="{CB806997-72DD-71E5-238F-9825378DFC10}"/>
                  </a:ext>
                </a:extLst>
              </p:cNvPr>
              <p:cNvSpPr>
                <a:spLocks noGrp="1" noRot="1" noMove="1" noResize="1" noEditPoints="1" noAdjustHandles="1" noChangeArrowheads="1" noChangeShapeType="1"/>
              </p:cNvSpPr>
              <p:nvPr/>
            </p:nvSpPr>
            <p:spPr>
              <a:xfrm rot="16200000">
                <a:off x="1470039" y="-21104"/>
                <a:ext cx="811774" cy="2897548"/>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D7369D-A918-6608-FE68-0CEBB7802055}"/>
                  </a:ext>
                </a:extLst>
              </p:cNvPr>
              <p:cNvSpPr txBox="1">
                <a:spLocks noGrp="1" noRot="1" noMove="1" noResize="1" noEditPoints="1" noAdjustHandles="1" noChangeArrowheads="1" noChangeShapeType="1"/>
              </p:cNvSpPr>
              <p:nvPr/>
            </p:nvSpPr>
            <p:spPr>
              <a:xfrm>
                <a:off x="273874" y="927599"/>
                <a:ext cx="3204106" cy="941668"/>
              </a:xfrm>
              <a:prstGeom prst="rect">
                <a:avLst/>
              </a:prstGeom>
              <a:noFill/>
            </p:spPr>
            <p:txBody>
              <a:bodyPr wrap="square">
                <a:spAutoFit/>
              </a:bodyPr>
              <a:lstStyle/>
              <a:p>
                <a:pPr marL="0" marR="0" algn="ctr">
                  <a:lnSpc>
                    <a:spcPct val="107000"/>
                  </a:lnSpc>
                  <a:spcBef>
                    <a:spcPts val="0"/>
                  </a:spcBef>
                  <a:spcAft>
                    <a:spcPts val="0"/>
                  </a:spcAft>
                </a:pPr>
                <a:r>
                  <a:rPr lang="en-US" sz="5400" b="1" kern="100">
                    <a:latin typeface="Arial Black" panose="020B0A04020102020204" pitchFamily="34" charset="0"/>
                    <a:ea typeface="Calibri" panose="020F0502020204030204" pitchFamily="34" charset="0"/>
                    <a:cs typeface="Arial" panose="020B0604020202020204" pitchFamily="34" charset="0"/>
                  </a:rPr>
                  <a:t>Roads</a:t>
                </a:r>
                <a:endParaRPr lang="en-US" sz="5400" b="1" kern="100">
                  <a:effectLst/>
                  <a:latin typeface="Arial Black" panose="020B0A04020102020204" pitchFamily="34" charset="0"/>
                  <a:ea typeface="Calibri" panose="020F0502020204030204" pitchFamily="34" charset="0"/>
                  <a:cs typeface="Arial" panose="020B0604020202020204" pitchFamily="34" charset="0"/>
                </a:endParaRPr>
              </a:p>
            </p:txBody>
          </p:sp>
        </p:grpSp>
      </p:grpSp>
      <p:sp>
        <p:nvSpPr>
          <p:cNvPr id="27" name="TextBox 26">
            <a:extLst>
              <a:ext uri="{FF2B5EF4-FFF2-40B4-BE49-F238E27FC236}">
                <a16:creationId xmlns:a16="http://schemas.microsoft.com/office/drawing/2014/main" id="{19030B2B-865A-AE88-FFFA-80AE0463CB5F}"/>
              </a:ext>
            </a:extLst>
          </p:cNvPr>
          <p:cNvSpPr txBox="1">
            <a:spLocks noGrp="1" noRot="1" noMove="1" noResize="1" noEditPoints="1" noAdjustHandles="1" noChangeArrowheads="1" noChangeShapeType="1"/>
          </p:cNvSpPr>
          <p:nvPr/>
        </p:nvSpPr>
        <p:spPr>
          <a:xfrm>
            <a:off x="7151126" y="1663207"/>
            <a:ext cx="2896057" cy="553998"/>
          </a:xfrm>
          <a:prstGeom prst="rect">
            <a:avLst/>
          </a:prstGeom>
          <a:noFill/>
        </p:spPr>
        <p:txBody>
          <a:bodyPr wrap="square" lIns="91440" tIns="45720" rIns="91440" bIns="45720" rtlCol="0" anchor="t">
            <a:spAutoFit/>
          </a:bodyPr>
          <a:lstStyle/>
          <a:p>
            <a:r>
              <a:rPr lang="en-US" sz="1000">
                <a:latin typeface="Arial"/>
                <a:cs typeface="Arial"/>
              </a:rPr>
              <a:t>One Cent - Mecklenburg County Sales Tax</a:t>
            </a:r>
          </a:p>
          <a:p>
            <a:r>
              <a:rPr lang="en-US" sz="1000">
                <a:latin typeface="Arial"/>
                <a:cs typeface="Arial"/>
              </a:rPr>
              <a:t>30-year Revenue</a:t>
            </a:r>
          </a:p>
          <a:p>
            <a:r>
              <a:rPr lang="en-US" sz="1000">
                <a:latin typeface="Arial"/>
                <a:cs typeface="Arial"/>
              </a:rPr>
              <a:t>(based on current tax revenue projections)</a:t>
            </a:r>
          </a:p>
        </p:txBody>
      </p:sp>
      <p:grpSp>
        <p:nvGrpSpPr>
          <p:cNvPr id="64" name="Group 63">
            <a:extLst>
              <a:ext uri="{FF2B5EF4-FFF2-40B4-BE49-F238E27FC236}">
                <a16:creationId xmlns:a16="http://schemas.microsoft.com/office/drawing/2014/main" id="{93685C59-737A-7011-41DE-2E39A8E6D820}"/>
              </a:ext>
            </a:extLst>
          </p:cNvPr>
          <p:cNvGrpSpPr>
            <a:grpSpLocks noGrp="1" noUngrp="1" noRot="1" noMove="1" noResize="1"/>
          </p:cNvGrpSpPr>
          <p:nvPr/>
        </p:nvGrpSpPr>
        <p:grpSpPr>
          <a:xfrm>
            <a:off x="961502" y="3828572"/>
            <a:ext cx="1914015" cy="2089118"/>
            <a:chOff x="461627" y="3929057"/>
            <a:chExt cx="1914015" cy="2089118"/>
          </a:xfrm>
        </p:grpSpPr>
        <p:sp>
          <p:nvSpPr>
            <p:cNvPr id="8" name="TextBox 7">
              <a:extLst>
                <a:ext uri="{FF2B5EF4-FFF2-40B4-BE49-F238E27FC236}">
                  <a16:creationId xmlns:a16="http://schemas.microsoft.com/office/drawing/2014/main" id="{47C9EBCE-6D4F-06CD-46C4-6526AEFF5C18}"/>
                </a:ext>
              </a:extLst>
            </p:cNvPr>
            <p:cNvSpPr txBox="1">
              <a:spLocks noGrp="1" noRot="1" noMove="1" noResize="1" noEditPoints="1" noAdjustHandles="1" noChangeArrowheads="1" noChangeShapeType="1"/>
            </p:cNvSpPr>
            <p:nvPr/>
          </p:nvSpPr>
          <p:spPr>
            <a:xfrm>
              <a:off x="935999" y="3929057"/>
              <a:ext cx="1065861" cy="406906"/>
            </a:xfrm>
            <a:prstGeom prst="rect">
              <a:avLst/>
            </a:prstGeom>
            <a:noFill/>
          </p:spPr>
          <p:txBody>
            <a:bodyPr wrap="square">
              <a:spAutoFit/>
            </a:bodyPr>
            <a:lstStyle/>
            <a:p>
              <a:pPr marL="0" marR="0" algn="ctr">
                <a:lnSpc>
                  <a:spcPct val="107000"/>
                </a:lnSpc>
                <a:spcBef>
                  <a:spcPts val="0"/>
                </a:spcBef>
                <a:spcAft>
                  <a:spcPts val="0"/>
                </a:spcAft>
              </a:pPr>
              <a:r>
                <a:rPr lang="en-US" sz="2000" b="1" kern="100">
                  <a:effectLst/>
                  <a:latin typeface="Arial Black" panose="020B0A04020102020204" pitchFamily="34" charset="0"/>
                  <a:ea typeface="Calibri" panose="020F0502020204030204" pitchFamily="34" charset="0"/>
                  <a:cs typeface="Arial" panose="020B0604020202020204" pitchFamily="34" charset="0"/>
                </a:rPr>
                <a:t>40%</a:t>
              </a:r>
            </a:p>
          </p:txBody>
        </p:sp>
        <p:sp>
          <p:nvSpPr>
            <p:cNvPr id="59" name="TextBox 58">
              <a:extLst>
                <a:ext uri="{FF2B5EF4-FFF2-40B4-BE49-F238E27FC236}">
                  <a16:creationId xmlns:a16="http://schemas.microsoft.com/office/drawing/2014/main" id="{B29A3D57-7D10-8D95-6D12-62DEC540CC76}"/>
                </a:ext>
              </a:extLst>
            </p:cNvPr>
            <p:cNvSpPr txBox="1">
              <a:spLocks noGrp="1" noRot="1" noMove="1" noResize="1" noEditPoints="1" noAdjustHandles="1" noChangeArrowheads="1" noChangeShapeType="1"/>
            </p:cNvSpPr>
            <p:nvPr/>
          </p:nvSpPr>
          <p:spPr>
            <a:xfrm>
              <a:off x="562217" y="5243249"/>
              <a:ext cx="1813425" cy="532775"/>
            </a:xfrm>
            <a:prstGeom prst="rect">
              <a:avLst/>
            </a:prstGeom>
            <a:noFill/>
          </p:spPr>
          <p:txBody>
            <a:bodyPr wrap="square">
              <a:spAutoFit/>
            </a:bodyPr>
            <a:lstStyle/>
            <a:p>
              <a:pPr marL="0" marR="0" algn="ctr">
                <a:lnSpc>
                  <a:spcPct val="107000"/>
                </a:lnSpc>
                <a:spcBef>
                  <a:spcPts val="0"/>
                </a:spcBef>
                <a:spcAft>
                  <a:spcPts val="0"/>
                </a:spcAft>
              </a:pPr>
              <a:r>
                <a:rPr lang="en-US" sz="2800" b="1" kern="100">
                  <a:latin typeface="Arial Black" panose="020B0A04020102020204" pitchFamily="34" charset="0"/>
                  <a:ea typeface="Calibri" panose="020F0502020204030204" pitchFamily="34" charset="0"/>
                  <a:cs typeface="Arial" panose="020B0604020202020204" pitchFamily="34" charset="0"/>
                </a:rPr>
                <a:t>$7.8B</a:t>
              </a:r>
              <a:endParaRPr lang="en-US" sz="28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7D8AE272-CE98-172D-4E3F-563E5E2749EC}"/>
                </a:ext>
              </a:extLst>
            </p:cNvPr>
            <p:cNvSpPr txBox="1">
              <a:spLocks noGrp="1" noRot="1" noMove="1" noResize="1" noEditPoints="1" noAdjustHandles="1" noChangeArrowheads="1" noChangeShapeType="1"/>
            </p:cNvSpPr>
            <p:nvPr/>
          </p:nvSpPr>
          <p:spPr>
            <a:xfrm>
              <a:off x="824283" y="5618065"/>
              <a:ext cx="1289292" cy="400110"/>
            </a:xfrm>
            <a:prstGeom prst="rect">
              <a:avLst/>
            </a:prstGeom>
            <a:noFill/>
          </p:spPr>
          <p:txBody>
            <a:bodyPr wrap="square" rtlCol="0">
              <a:spAutoFit/>
            </a:bodyPr>
            <a:lstStyle/>
            <a:p>
              <a:pPr algn="r" defTabSz="914377">
                <a:defRPr/>
              </a:pPr>
              <a:r>
                <a:rPr lang="en-US" sz="2000">
                  <a:solidFill>
                    <a:prstClr val="black"/>
                  </a:solidFill>
                  <a:latin typeface="Arial" panose="020B0604020202020204" pitchFamily="34" charset="0"/>
                  <a:cs typeface="Arial" panose="020B0604020202020204" pitchFamily="34" charset="0"/>
                </a:rPr>
                <a:t>30 Years</a:t>
              </a:r>
            </a:p>
          </p:txBody>
        </p:sp>
        <p:sp>
          <p:nvSpPr>
            <p:cNvPr id="62" name="TextBox 61">
              <a:extLst>
                <a:ext uri="{FF2B5EF4-FFF2-40B4-BE49-F238E27FC236}">
                  <a16:creationId xmlns:a16="http://schemas.microsoft.com/office/drawing/2014/main" id="{044FD144-30C8-82B4-586A-CCF9AE3C7DA7}"/>
                </a:ext>
              </a:extLst>
            </p:cNvPr>
            <p:cNvSpPr txBox="1">
              <a:spLocks noGrp="1" noRot="1" noMove="1" noResize="1" noEditPoints="1" noAdjustHandles="1" noChangeArrowheads="1" noChangeShapeType="1"/>
            </p:cNvSpPr>
            <p:nvPr/>
          </p:nvSpPr>
          <p:spPr>
            <a:xfrm>
              <a:off x="461627" y="4390838"/>
              <a:ext cx="1846107" cy="532775"/>
            </a:xfrm>
            <a:prstGeom prst="rect">
              <a:avLst/>
            </a:prstGeom>
            <a:noFill/>
          </p:spPr>
          <p:txBody>
            <a:bodyPr wrap="square">
              <a:spAutoFit/>
            </a:bodyPr>
            <a:lstStyle/>
            <a:p>
              <a:pPr marL="0" marR="0" algn="ctr">
                <a:lnSpc>
                  <a:spcPct val="107000"/>
                </a:lnSpc>
                <a:spcBef>
                  <a:spcPts val="0"/>
                </a:spcBef>
                <a:spcAft>
                  <a:spcPts val="0"/>
                </a:spcAft>
              </a:pPr>
              <a:r>
                <a:rPr lang="en-US" sz="2800" b="1" kern="100">
                  <a:latin typeface="Arial Black" panose="020B0A04020102020204" pitchFamily="34" charset="0"/>
                  <a:ea typeface="Calibri" panose="020F0502020204030204" pitchFamily="34" charset="0"/>
                  <a:cs typeface="Arial" panose="020B0604020202020204" pitchFamily="34" charset="0"/>
                </a:rPr>
                <a:t>$138M</a:t>
              </a:r>
              <a:endParaRPr lang="en-US" sz="28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F5E16D7C-0618-406A-F3F2-D878C41395A1}"/>
                </a:ext>
              </a:extLst>
            </p:cNvPr>
            <p:cNvSpPr txBox="1">
              <a:spLocks noGrp="1" noRot="1" noMove="1" noResize="1" noEditPoints="1" noAdjustHandles="1" noChangeArrowheads="1" noChangeShapeType="1"/>
            </p:cNvSpPr>
            <p:nvPr/>
          </p:nvSpPr>
          <p:spPr>
            <a:xfrm>
              <a:off x="824283" y="4754395"/>
              <a:ext cx="1289292" cy="400110"/>
            </a:xfrm>
            <a:prstGeom prst="rect">
              <a:avLst/>
            </a:prstGeom>
            <a:noFill/>
          </p:spPr>
          <p:txBody>
            <a:bodyPr wrap="square" rtlCol="0">
              <a:spAutoFit/>
            </a:bodyPr>
            <a:lstStyle/>
            <a:p>
              <a:pPr algn="ctr" defTabSz="914377">
                <a:defRPr/>
              </a:pPr>
              <a:r>
                <a:rPr lang="en-US" sz="2000">
                  <a:solidFill>
                    <a:prstClr val="black"/>
                  </a:solidFill>
                  <a:latin typeface="Arial" panose="020B0604020202020204" pitchFamily="34" charset="0"/>
                  <a:cs typeface="Arial" panose="020B0604020202020204" pitchFamily="34" charset="0"/>
                </a:rPr>
                <a:t>Year 1</a:t>
              </a:r>
            </a:p>
          </p:txBody>
        </p:sp>
      </p:grpSp>
      <p:grpSp>
        <p:nvGrpSpPr>
          <p:cNvPr id="65" name="Group 64">
            <a:extLst>
              <a:ext uri="{FF2B5EF4-FFF2-40B4-BE49-F238E27FC236}">
                <a16:creationId xmlns:a16="http://schemas.microsoft.com/office/drawing/2014/main" id="{95D7AA3F-B022-D0FF-D75B-4B97348A6C7B}"/>
              </a:ext>
            </a:extLst>
          </p:cNvPr>
          <p:cNvGrpSpPr>
            <a:grpSpLocks noGrp="1" noUngrp="1" noRot="1" noMove="1" noResize="1"/>
          </p:cNvGrpSpPr>
          <p:nvPr/>
        </p:nvGrpSpPr>
        <p:grpSpPr>
          <a:xfrm>
            <a:off x="9318581" y="3828572"/>
            <a:ext cx="1914015" cy="2089118"/>
            <a:chOff x="461627" y="3929057"/>
            <a:chExt cx="1914015" cy="2089118"/>
          </a:xfrm>
        </p:grpSpPr>
        <p:sp>
          <p:nvSpPr>
            <p:cNvPr id="66" name="TextBox 65">
              <a:extLst>
                <a:ext uri="{FF2B5EF4-FFF2-40B4-BE49-F238E27FC236}">
                  <a16:creationId xmlns:a16="http://schemas.microsoft.com/office/drawing/2014/main" id="{84020A91-2669-CD9F-1F66-623A64619FE1}"/>
                </a:ext>
              </a:extLst>
            </p:cNvPr>
            <p:cNvSpPr txBox="1">
              <a:spLocks noGrp="1" noRot="1" noMove="1" noResize="1" noEditPoints="1" noAdjustHandles="1" noChangeArrowheads="1" noChangeShapeType="1"/>
            </p:cNvSpPr>
            <p:nvPr/>
          </p:nvSpPr>
          <p:spPr>
            <a:xfrm>
              <a:off x="935999" y="3929057"/>
              <a:ext cx="1065861" cy="406906"/>
            </a:xfrm>
            <a:prstGeom prst="rect">
              <a:avLst/>
            </a:prstGeom>
            <a:noFill/>
          </p:spPr>
          <p:txBody>
            <a:bodyPr wrap="square">
              <a:spAutoFit/>
            </a:bodyPr>
            <a:lstStyle/>
            <a:p>
              <a:pPr marL="0" marR="0" algn="ctr">
                <a:lnSpc>
                  <a:spcPct val="107000"/>
                </a:lnSpc>
                <a:spcBef>
                  <a:spcPts val="0"/>
                </a:spcBef>
                <a:spcAft>
                  <a:spcPts val="0"/>
                </a:spcAft>
              </a:pPr>
              <a:r>
                <a:rPr lang="en-US" sz="2000" b="1" kern="100">
                  <a:effectLst/>
                  <a:latin typeface="Arial Black" panose="020B0A04020102020204" pitchFamily="34" charset="0"/>
                  <a:ea typeface="Calibri" panose="020F0502020204030204" pitchFamily="34" charset="0"/>
                  <a:cs typeface="Arial" panose="020B0604020202020204" pitchFamily="34" charset="0"/>
                </a:rPr>
                <a:t>40%</a:t>
              </a:r>
            </a:p>
          </p:txBody>
        </p:sp>
        <p:sp>
          <p:nvSpPr>
            <p:cNvPr id="67" name="TextBox 66">
              <a:extLst>
                <a:ext uri="{FF2B5EF4-FFF2-40B4-BE49-F238E27FC236}">
                  <a16:creationId xmlns:a16="http://schemas.microsoft.com/office/drawing/2014/main" id="{1BDE0E06-F8BD-54D4-F329-980CB63A0FF3}"/>
                </a:ext>
              </a:extLst>
            </p:cNvPr>
            <p:cNvSpPr txBox="1">
              <a:spLocks noGrp="1" noRot="1" noMove="1" noResize="1" noEditPoints="1" noAdjustHandles="1" noChangeArrowheads="1" noChangeShapeType="1"/>
            </p:cNvSpPr>
            <p:nvPr/>
          </p:nvSpPr>
          <p:spPr>
            <a:xfrm>
              <a:off x="562217" y="5243249"/>
              <a:ext cx="1813425" cy="532775"/>
            </a:xfrm>
            <a:prstGeom prst="rect">
              <a:avLst/>
            </a:prstGeom>
            <a:noFill/>
          </p:spPr>
          <p:txBody>
            <a:bodyPr wrap="square">
              <a:spAutoFit/>
            </a:bodyPr>
            <a:lstStyle/>
            <a:p>
              <a:pPr marL="0" marR="0" algn="ctr">
                <a:lnSpc>
                  <a:spcPct val="107000"/>
                </a:lnSpc>
                <a:spcBef>
                  <a:spcPts val="0"/>
                </a:spcBef>
                <a:spcAft>
                  <a:spcPts val="0"/>
                </a:spcAft>
              </a:pPr>
              <a:r>
                <a:rPr lang="en-US" sz="2800" b="1" kern="100">
                  <a:latin typeface="Arial Black" panose="020B0A04020102020204" pitchFamily="34" charset="0"/>
                  <a:ea typeface="Calibri" panose="020F0502020204030204" pitchFamily="34" charset="0"/>
                  <a:cs typeface="Arial" panose="020B0604020202020204" pitchFamily="34" charset="0"/>
                </a:rPr>
                <a:t>$7.8B</a:t>
              </a:r>
              <a:endParaRPr lang="en-US" sz="28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DB4BFE37-017A-9FE8-0F00-6B68821E4951}"/>
                </a:ext>
              </a:extLst>
            </p:cNvPr>
            <p:cNvSpPr txBox="1">
              <a:spLocks noGrp="1" noRot="1" noMove="1" noResize="1" noEditPoints="1" noAdjustHandles="1" noChangeArrowheads="1" noChangeShapeType="1"/>
            </p:cNvSpPr>
            <p:nvPr/>
          </p:nvSpPr>
          <p:spPr>
            <a:xfrm>
              <a:off x="824283" y="5618065"/>
              <a:ext cx="1289292" cy="400110"/>
            </a:xfrm>
            <a:prstGeom prst="rect">
              <a:avLst/>
            </a:prstGeom>
            <a:noFill/>
          </p:spPr>
          <p:txBody>
            <a:bodyPr wrap="square" rtlCol="0">
              <a:spAutoFit/>
            </a:bodyPr>
            <a:lstStyle/>
            <a:p>
              <a:pPr algn="r" defTabSz="914377">
                <a:defRPr/>
              </a:pPr>
              <a:r>
                <a:rPr lang="en-US" sz="2000">
                  <a:solidFill>
                    <a:prstClr val="black"/>
                  </a:solidFill>
                  <a:latin typeface="Arial" panose="020B0604020202020204" pitchFamily="34" charset="0"/>
                  <a:cs typeface="Arial" panose="020B0604020202020204" pitchFamily="34" charset="0"/>
                </a:rPr>
                <a:t>30 Years</a:t>
              </a:r>
            </a:p>
          </p:txBody>
        </p:sp>
        <p:sp>
          <p:nvSpPr>
            <p:cNvPr id="69" name="TextBox 68">
              <a:extLst>
                <a:ext uri="{FF2B5EF4-FFF2-40B4-BE49-F238E27FC236}">
                  <a16:creationId xmlns:a16="http://schemas.microsoft.com/office/drawing/2014/main" id="{220631BA-3615-D86E-E59A-A739CF181695}"/>
                </a:ext>
              </a:extLst>
            </p:cNvPr>
            <p:cNvSpPr txBox="1">
              <a:spLocks noGrp="1" noRot="1" noMove="1" noResize="1" noEditPoints="1" noAdjustHandles="1" noChangeArrowheads="1" noChangeShapeType="1"/>
            </p:cNvSpPr>
            <p:nvPr/>
          </p:nvSpPr>
          <p:spPr>
            <a:xfrm>
              <a:off x="461627" y="4390838"/>
              <a:ext cx="1846107" cy="532775"/>
            </a:xfrm>
            <a:prstGeom prst="rect">
              <a:avLst/>
            </a:prstGeom>
            <a:noFill/>
          </p:spPr>
          <p:txBody>
            <a:bodyPr wrap="square">
              <a:spAutoFit/>
            </a:bodyPr>
            <a:lstStyle/>
            <a:p>
              <a:pPr marL="0" marR="0" algn="ctr">
                <a:lnSpc>
                  <a:spcPct val="107000"/>
                </a:lnSpc>
                <a:spcBef>
                  <a:spcPts val="0"/>
                </a:spcBef>
                <a:spcAft>
                  <a:spcPts val="0"/>
                </a:spcAft>
              </a:pPr>
              <a:r>
                <a:rPr lang="en-US" sz="2800" b="1" kern="100">
                  <a:latin typeface="Arial Black" panose="020B0A04020102020204" pitchFamily="34" charset="0"/>
                  <a:ea typeface="Calibri" panose="020F0502020204030204" pitchFamily="34" charset="0"/>
                  <a:cs typeface="Arial" panose="020B0604020202020204" pitchFamily="34" charset="0"/>
                </a:rPr>
                <a:t>$138M</a:t>
              </a:r>
              <a:endParaRPr lang="en-US" sz="28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A11FA43-AF3F-4A85-F5F2-639A69D851FC}"/>
                </a:ext>
              </a:extLst>
            </p:cNvPr>
            <p:cNvSpPr txBox="1">
              <a:spLocks noGrp="1" noRot="1" noMove="1" noResize="1" noEditPoints="1" noAdjustHandles="1" noChangeArrowheads="1" noChangeShapeType="1"/>
            </p:cNvSpPr>
            <p:nvPr/>
          </p:nvSpPr>
          <p:spPr>
            <a:xfrm>
              <a:off x="824283" y="4754395"/>
              <a:ext cx="1289292" cy="400110"/>
            </a:xfrm>
            <a:prstGeom prst="rect">
              <a:avLst/>
            </a:prstGeom>
            <a:noFill/>
          </p:spPr>
          <p:txBody>
            <a:bodyPr wrap="square" rtlCol="0">
              <a:spAutoFit/>
            </a:bodyPr>
            <a:lstStyle/>
            <a:p>
              <a:pPr algn="ctr" defTabSz="914377">
                <a:defRPr/>
              </a:pPr>
              <a:r>
                <a:rPr lang="en-US" sz="2000">
                  <a:solidFill>
                    <a:prstClr val="black"/>
                  </a:solidFill>
                  <a:latin typeface="Arial" panose="020B0604020202020204" pitchFamily="34" charset="0"/>
                  <a:cs typeface="Arial" panose="020B0604020202020204" pitchFamily="34" charset="0"/>
                </a:rPr>
                <a:t>Year 1</a:t>
              </a:r>
            </a:p>
          </p:txBody>
        </p:sp>
      </p:grpSp>
      <p:grpSp>
        <p:nvGrpSpPr>
          <p:cNvPr id="71" name="Group 70">
            <a:extLst>
              <a:ext uri="{FF2B5EF4-FFF2-40B4-BE49-F238E27FC236}">
                <a16:creationId xmlns:a16="http://schemas.microsoft.com/office/drawing/2014/main" id="{2BF9FEC3-0564-16CC-1E8C-7C0EC25A8D49}"/>
              </a:ext>
            </a:extLst>
          </p:cNvPr>
          <p:cNvGrpSpPr>
            <a:grpSpLocks noGrp="1" noUngrp="1" noRot="1" noMove="1" noResize="1"/>
          </p:cNvGrpSpPr>
          <p:nvPr/>
        </p:nvGrpSpPr>
        <p:grpSpPr>
          <a:xfrm>
            <a:off x="4963473" y="3828572"/>
            <a:ext cx="1858144" cy="2087617"/>
            <a:chOff x="425783" y="3930558"/>
            <a:chExt cx="1858144" cy="2087617"/>
          </a:xfrm>
        </p:grpSpPr>
        <p:sp>
          <p:nvSpPr>
            <p:cNvPr id="72" name="TextBox 71">
              <a:extLst>
                <a:ext uri="{FF2B5EF4-FFF2-40B4-BE49-F238E27FC236}">
                  <a16:creationId xmlns:a16="http://schemas.microsoft.com/office/drawing/2014/main" id="{3F0FE259-AD91-B159-5B8B-5D8F54E3152C}"/>
                </a:ext>
              </a:extLst>
            </p:cNvPr>
            <p:cNvSpPr txBox="1">
              <a:spLocks noGrp="1" noRot="1" noMove="1" noResize="1" noEditPoints="1" noAdjustHandles="1" noChangeArrowheads="1" noChangeShapeType="1"/>
            </p:cNvSpPr>
            <p:nvPr/>
          </p:nvSpPr>
          <p:spPr>
            <a:xfrm>
              <a:off x="838924" y="3930558"/>
              <a:ext cx="1065861" cy="406906"/>
            </a:xfrm>
            <a:prstGeom prst="rect">
              <a:avLst/>
            </a:prstGeom>
            <a:noFill/>
          </p:spPr>
          <p:txBody>
            <a:bodyPr wrap="square">
              <a:spAutoFit/>
            </a:bodyPr>
            <a:lstStyle/>
            <a:p>
              <a:pPr marL="0" marR="0" algn="ctr">
                <a:lnSpc>
                  <a:spcPct val="107000"/>
                </a:lnSpc>
                <a:spcBef>
                  <a:spcPts val="0"/>
                </a:spcBef>
                <a:spcAft>
                  <a:spcPts val="0"/>
                </a:spcAft>
              </a:pPr>
              <a:r>
                <a:rPr lang="en-US" sz="2000" b="1" kern="100">
                  <a:latin typeface="Arial Black" panose="020B0A04020102020204" pitchFamily="34" charset="0"/>
                  <a:ea typeface="Calibri" panose="020F0502020204030204" pitchFamily="34" charset="0"/>
                  <a:cs typeface="Arial" panose="020B0604020202020204" pitchFamily="34" charset="0"/>
                </a:rPr>
                <a:t>2</a:t>
              </a:r>
              <a:r>
                <a:rPr lang="en-US" sz="2000" b="1" kern="100">
                  <a:effectLst/>
                  <a:latin typeface="Arial Black" panose="020B0A04020102020204" pitchFamily="34" charset="0"/>
                  <a:ea typeface="Calibri" panose="020F0502020204030204" pitchFamily="34" charset="0"/>
                  <a:cs typeface="Arial" panose="020B0604020202020204" pitchFamily="34" charset="0"/>
                </a:rPr>
                <a:t>0%</a:t>
              </a:r>
            </a:p>
          </p:txBody>
        </p:sp>
        <p:sp>
          <p:nvSpPr>
            <p:cNvPr id="73" name="TextBox 72">
              <a:extLst>
                <a:ext uri="{FF2B5EF4-FFF2-40B4-BE49-F238E27FC236}">
                  <a16:creationId xmlns:a16="http://schemas.microsoft.com/office/drawing/2014/main" id="{AD5AFC39-E7C9-045B-8414-28FC5BE71D58}"/>
                </a:ext>
              </a:extLst>
            </p:cNvPr>
            <p:cNvSpPr txBox="1">
              <a:spLocks noGrp="1" noRot="1" noMove="1" noResize="1" noEditPoints="1" noAdjustHandles="1" noChangeArrowheads="1" noChangeShapeType="1"/>
            </p:cNvSpPr>
            <p:nvPr/>
          </p:nvSpPr>
          <p:spPr>
            <a:xfrm>
              <a:off x="470502" y="5243249"/>
              <a:ext cx="1813425" cy="532775"/>
            </a:xfrm>
            <a:prstGeom prst="rect">
              <a:avLst/>
            </a:prstGeom>
            <a:noFill/>
          </p:spPr>
          <p:txBody>
            <a:bodyPr wrap="square">
              <a:spAutoFit/>
            </a:bodyPr>
            <a:lstStyle/>
            <a:p>
              <a:pPr marL="0" marR="0" algn="ctr">
                <a:lnSpc>
                  <a:spcPct val="107000"/>
                </a:lnSpc>
                <a:spcBef>
                  <a:spcPts val="0"/>
                </a:spcBef>
                <a:spcAft>
                  <a:spcPts val="0"/>
                </a:spcAft>
              </a:pPr>
              <a:r>
                <a:rPr lang="en-US" sz="2800" b="1" kern="100">
                  <a:latin typeface="Arial Black" panose="020B0A04020102020204" pitchFamily="34" charset="0"/>
                  <a:ea typeface="Calibri" panose="020F0502020204030204" pitchFamily="34" charset="0"/>
                  <a:cs typeface="Arial" panose="020B0604020202020204" pitchFamily="34" charset="0"/>
                </a:rPr>
                <a:t>$3.8B</a:t>
              </a:r>
              <a:endParaRPr lang="en-US" sz="28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6934E124-0632-60F1-3A55-1243DF2546D5}"/>
                </a:ext>
              </a:extLst>
            </p:cNvPr>
            <p:cNvSpPr txBox="1">
              <a:spLocks noGrp="1" noRot="1" noMove="1" noResize="1" noEditPoints="1" noAdjustHandles="1" noChangeArrowheads="1" noChangeShapeType="1"/>
            </p:cNvSpPr>
            <p:nvPr/>
          </p:nvSpPr>
          <p:spPr>
            <a:xfrm>
              <a:off x="732568" y="5618065"/>
              <a:ext cx="1289292" cy="400110"/>
            </a:xfrm>
            <a:prstGeom prst="rect">
              <a:avLst/>
            </a:prstGeom>
            <a:noFill/>
          </p:spPr>
          <p:txBody>
            <a:bodyPr wrap="square" rtlCol="0">
              <a:spAutoFit/>
            </a:bodyPr>
            <a:lstStyle/>
            <a:p>
              <a:pPr algn="r" defTabSz="914377">
                <a:defRPr/>
              </a:pPr>
              <a:r>
                <a:rPr lang="en-US" sz="2000">
                  <a:solidFill>
                    <a:prstClr val="black"/>
                  </a:solidFill>
                  <a:latin typeface="Arial" panose="020B0604020202020204" pitchFamily="34" charset="0"/>
                  <a:cs typeface="Arial" panose="020B0604020202020204" pitchFamily="34" charset="0"/>
                </a:rPr>
                <a:t>30 Years</a:t>
              </a:r>
            </a:p>
          </p:txBody>
        </p:sp>
        <p:sp>
          <p:nvSpPr>
            <p:cNvPr id="75" name="TextBox 74">
              <a:extLst>
                <a:ext uri="{FF2B5EF4-FFF2-40B4-BE49-F238E27FC236}">
                  <a16:creationId xmlns:a16="http://schemas.microsoft.com/office/drawing/2014/main" id="{57A7420A-2A76-8474-AFDB-0E745691916F}"/>
                </a:ext>
              </a:extLst>
            </p:cNvPr>
            <p:cNvSpPr txBox="1">
              <a:spLocks noGrp="1" noRot="1" noMove="1" noResize="1" noEditPoints="1" noAdjustHandles="1" noChangeArrowheads="1" noChangeShapeType="1"/>
            </p:cNvSpPr>
            <p:nvPr/>
          </p:nvSpPr>
          <p:spPr>
            <a:xfrm>
              <a:off x="425783" y="4390838"/>
              <a:ext cx="1846107" cy="532775"/>
            </a:xfrm>
            <a:prstGeom prst="rect">
              <a:avLst/>
            </a:prstGeom>
            <a:noFill/>
          </p:spPr>
          <p:txBody>
            <a:bodyPr wrap="square">
              <a:spAutoFit/>
            </a:bodyPr>
            <a:lstStyle/>
            <a:p>
              <a:pPr marL="0" marR="0" algn="ctr">
                <a:lnSpc>
                  <a:spcPct val="107000"/>
                </a:lnSpc>
                <a:spcBef>
                  <a:spcPts val="0"/>
                </a:spcBef>
                <a:spcAft>
                  <a:spcPts val="0"/>
                </a:spcAft>
              </a:pPr>
              <a:r>
                <a:rPr lang="en-US" sz="2800" b="1" kern="100">
                  <a:latin typeface="Arial Black" panose="020B0A04020102020204" pitchFamily="34" charset="0"/>
                  <a:ea typeface="Calibri" panose="020F0502020204030204" pitchFamily="34" charset="0"/>
                  <a:cs typeface="Arial" panose="020B0604020202020204" pitchFamily="34" charset="0"/>
                </a:rPr>
                <a:t>$69M</a:t>
              </a:r>
              <a:endParaRPr lang="en-US" sz="2800" b="1" kern="100">
                <a:effectLst/>
                <a:latin typeface="Arial Black" panose="020B0A04020102020204" pitchFamily="34" charset="0"/>
                <a:ea typeface="Calibri" panose="020F050202020403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A72317CE-372B-591A-B971-7E47B05F9FD0}"/>
                </a:ext>
              </a:extLst>
            </p:cNvPr>
            <p:cNvSpPr txBox="1">
              <a:spLocks noGrp="1" noRot="1" noMove="1" noResize="1" noEditPoints="1" noAdjustHandles="1" noChangeArrowheads="1" noChangeShapeType="1"/>
            </p:cNvSpPr>
            <p:nvPr/>
          </p:nvSpPr>
          <p:spPr>
            <a:xfrm>
              <a:off x="748795" y="4754395"/>
              <a:ext cx="1289292" cy="400110"/>
            </a:xfrm>
            <a:prstGeom prst="rect">
              <a:avLst/>
            </a:prstGeom>
            <a:noFill/>
          </p:spPr>
          <p:txBody>
            <a:bodyPr wrap="square" rtlCol="0">
              <a:spAutoFit/>
            </a:bodyPr>
            <a:lstStyle/>
            <a:p>
              <a:pPr algn="ctr" defTabSz="914377">
                <a:defRPr/>
              </a:pPr>
              <a:r>
                <a:rPr lang="en-US" sz="2000">
                  <a:solidFill>
                    <a:prstClr val="black"/>
                  </a:solidFill>
                  <a:latin typeface="Arial" panose="020B0604020202020204" pitchFamily="34" charset="0"/>
                  <a:cs typeface="Arial" panose="020B0604020202020204" pitchFamily="34" charset="0"/>
                </a:rPr>
                <a:t>Year 1</a:t>
              </a:r>
            </a:p>
          </p:txBody>
        </p:sp>
      </p:grpSp>
      <p:pic>
        <p:nvPicPr>
          <p:cNvPr id="9" name="Picture 8" descr="Text&#10;&#10;Description automatically generated with medium confidence">
            <a:extLst>
              <a:ext uri="{FF2B5EF4-FFF2-40B4-BE49-F238E27FC236}">
                <a16:creationId xmlns:a16="http://schemas.microsoft.com/office/drawing/2014/main" id="{FD64D7F8-5592-A384-B572-802614C250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10" name="TextBox 9">
            <a:extLst>
              <a:ext uri="{FF2B5EF4-FFF2-40B4-BE49-F238E27FC236}">
                <a16:creationId xmlns:a16="http://schemas.microsoft.com/office/drawing/2014/main" id="{5DED9E6F-DCB9-318D-1245-3DA290DD0C3A}"/>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3</a:t>
            </a:fld>
            <a:endParaRPr lang="en-US" sz="1600">
              <a:latin typeface="Arial Black" panose="020B0A04020102020204" pitchFamily="34" charset="0"/>
            </a:endParaRPr>
          </a:p>
        </p:txBody>
      </p:sp>
    </p:spTree>
    <p:extLst>
      <p:ext uri="{BB962C8B-B14F-4D97-AF65-F5344CB8AC3E}">
        <p14:creationId xmlns:p14="http://schemas.microsoft.com/office/powerpoint/2010/main" val="1154286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alking across a street&#10;&#10;Description automatically generated with low confidence">
            <a:extLst>
              <a:ext uri="{FF2B5EF4-FFF2-40B4-BE49-F238E27FC236}">
                <a16:creationId xmlns:a16="http://schemas.microsoft.com/office/drawing/2014/main" id="{F361DFA7-18FF-1B06-263D-F703EA765486}"/>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8139651" y="1671388"/>
            <a:ext cx="4052349" cy="5186612"/>
          </a:xfrm>
          <a:prstGeom prst="rect">
            <a:avLst/>
          </a:prstGeom>
        </p:spPr>
      </p:pic>
      <p:sp>
        <p:nvSpPr>
          <p:cNvPr id="15" name="TextBox 14">
            <a:extLst>
              <a:ext uri="{FF2B5EF4-FFF2-40B4-BE49-F238E27FC236}">
                <a16:creationId xmlns:a16="http://schemas.microsoft.com/office/drawing/2014/main" id="{0465EC4B-480D-3D40-23B9-F2604E2A0D53}"/>
              </a:ext>
            </a:extLst>
          </p:cNvPr>
          <p:cNvSpPr txBox="1">
            <a:spLocks noGrp="1" noRot="1" noMove="1" noResize="1" noEditPoints="1" noAdjustHandles="1" noChangeArrowheads="1" noChangeShapeType="1"/>
          </p:cNvSpPr>
          <p:nvPr/>
        </p:nvSpPr>
        <p:spPr>
          <a:xfrm>
            <a:off x="152399" y="1671388"/>
            <a:ext cx="2980201" cy="4339650"/>
          </a:xfrm>
          <a:prstGeom prst="rect">
            <a:avLst/>
          </a:prstGeom>
          <a:noFill/>
          <a:ln>
            <a:noFill/>
          </a:ln>
        </p:spPr>
        <p:txBody>
          <a:bodyPr wrap="square" rtlCol="0">
            <a:spAutoFit/>
          </a:bodyPr>
          <a:lstStyle/>
          <a:p>
            <a:pPr algn="r">
              <a:spcAft>
                <a:spcPts val="1200"/>
              </a:spcAft>
            </a:pPr>
            <a:r>
              <a:rPr lang="en-US" sz="2400">
                <a:latin typeface="Arial Black" panose="020B0A04020102020204" pitchFamily="34" charset="0"/>
                <a:cs typeface="Arial" panose="020B0604020202020204" pitchFamily="34" charset="0"/>
              </a:rPr>
              <a:t>Sidewalks</a:t>
            </a:r>
          </a:p>
          <a:p>
            <a:pPr algn="r">
              <a:spcAft>
                <a:spcPts val="1200"/>
              </a:spcAft>
            </a:pPr>
            <a:r>
              <a:rPr lang="en-US" sz="2400">
                <a:latin typeface="Arial Black" panose="020B0A04020102020204" pitchFamily="34" charset="0"/>
                <a:cs typeface="Arial" panose="020B0604020202020204" pitchFamily="34" charset="0"/>
              </a:rPr>
              <a:t>Pedestrian Crossings</a:t>
            </a:r>
          </a:p>
          <a:p>
            <a:pPr algn="r">
              <a:spcAft>
                <a:spcPts val="1200"/>
              </a:spcAft>
            </a:pPr>
            <a:r>
              <a:rPr lang="en-US" sz="2400">
                <a:latin typeface="Arial Black" panose="020B0A04020102020204" pitchFamily="34" charset="0"/>
                <a:cs typeface="Arial" panose="020B0604020202020204" pitchFamily="34" charset="0"/>
              </a:rPr>
              <a:t>Streetscape</a:t>
            </a:r>
          </a:p>
          <a:p>
            <a:pPr algn="r">
              <a:spcAft>
                <a:spcPts val="1200"/>
              </a:spcAft>
            </a:pPr>
            <a:r>
              <a:rPr lang="en-US" sz="2400" b="1">
                <a:latin typeface="Arial Black" panose="020B0A04020102020204" pitchFamily="34" charset="0"/>
                <a:cs typeface="Arial" panose="020B0604020202020204" pitchFamily="34" charset="0"/>
              </a:rPr>
              <a:t>Intersection Improvements</a:t>
            </a:r>
          </a:p>
          <a:p>
            <a:pPr algn="r">
              <a:spcAft>
                <a:spcPts val="1200"/>
              </a:spcAft>
            </a:pPr>
            <a:r>
              <a:rPr lang="en-US" sz="2400" b="1">
                <a:latin typeface="Arial Black" panose="020B0A04020102020204" pitchFamily="34" charset="0"/>
                <a:cs typeface="Arial" panose="020B0604020202020204" pitchFamily="34" charset="0"/>
              </a:rPr>
              <a:t>Road Capacity</a:t>
            </a:r>
          </a:p>
          <a:p>
            <a:pPr algn="r">
              <a:spcAft>
                <a:spcPts val="1200"/>
              </a:spcAft>
            </a:pPr>
            <a:r>
              <a:rPr lang="en-US" sz="2400" b="1">
                <a:latin typeface="Arial Black" panose="020B0A04020102020204" pitchFamily="34" charset="0"/>
                <a:cs typeface="Arial" panose="020B0604020202020204" pitchFamily="34" charset="0"/>
              </a:rPr>
              <a:t>New Streets</a:t>
            </a:r>
          </a:p>
          <a:p>
            <a:pPr algn="r">
              <a:spcAft>
                <a:spcPts val="1200"/>
              </a:spcAft>
            </a:pPr>
            <a:r>
              <a:rPr lang="en-US" sz="2400" b="1">
                <a:latin typeface="Arial Black" panose="020B0A04020102020204" pitchFamily="34" charset="0"/>
                <a:cs typeface="Arial" panose="020B0604020202020204" pitchFamily="34" charset="0"/>
              </a:rPr>
              <a:t>Street Lighting</a:t>
            </a:r>
          </a:p>
        </p:txBody>
      </p:sp>
      <p:grpSp>
        <p:nvGrpSpPr>
          <p:cNvPr id="3" name="Group 2">
            <a:extLst>
              <a:ext uri="{FF2B5EF4-FFF2-40B4-BE49-F238E27FC236}">
                <a16:creationId xmlns:a16="http://schemas.microsoft.com/office/drawing/2014/main" id="{31FF9AC0-D2DA-6D94-ACB6-BA2E86FFE08A}"/>
              </a:ext>
            </a:extLst>
          </p:cNvPr>
          <p:cNvGrpSpPr/>
          <p:nvPr/>
        </p:nvGrpSpPr>
        <p:grpSpPr>
          <a:xfrm>
            <a:off x="5999674" y="132261"/>
            <a:ext cx="3204106" cy="941668"/>
            <a:chOff x="273874" y="927599"/>
            <a:chExt cx="3204106" cy="941668"/>
          </a:xfrm>
        </p:grpSpPr>
        <p:sp>
          <p:nvSpPr>
            <p:cNvPr id="4" name="Rectangle 3">
              <a:extLst>
                <a:ext uri="{FF2B5EF4-FFF2-40B4-BE49-F238E27FC236}">
                  <a16:creationId xmlns:a16="http://schemas.microsoft.com/office/drawing/2014/main" id="{0B30D80F-BAEB-7D09-B669-37A34D37DF4F}"/>
                </a:ext>
              </a:extLst>
            </p:cNvPr>
            <p:cNvSpPr/>
            <p:nvPr/>
          </p:nvSpPr>
          <p:spPr>
            <a:xfrm rot="16200000">
              <a:off x="1470039" y="-21104"/>
              <a:ext cx="811774" cy="2897548"/>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624E4F-A38F-54A7-E1A5-E07B838E614D}"/>
                </a:ext>
              </a:extLst>
            </p:cNvPr>
            <p:cNvSpPr txBox="1"/>
            <p:nvPr/>
          </p:nvSpPr>
          <p:spPr>
            <a:xfrm>
              <a:off x="273874" y="927599"/>
              <a:ext cx="3204106" cy="941668"/>
            </a:xfrm>
            <a:prstGeom prst="rect">
              <a:avLst/>
            </a:prstGeom>
            <a:noFill/>
          </p:spPr>
          <p:txBody>
            <a:bodyPr wrap="square">
              <a:spAutoFit/>
            </a:bodyPr>
            <a:lstStyle/>
            <a:p>
              <a:pPr marL="0" marR="0" algn="ctr">
                <a:lnSpc>
                  <a:spcPct val="107000"/>
                </a:lnSpc>
                <a:spcBef>
                  <a:spcPts val="0"/>
                </a:spcBef>
                <a:spcAft>
                  <a:spcPts val="0"/>
                </a:spcAft>
              </a:pPr>
              <a:r>
                <a:rPr lang="en-US" sz="5400" b="1" kern="100">
                  <a:latin typeface="Arial Black" panose="020B0A04020102020204" pitchFamily="34" charset="0"/>
                  <a:ea typeface="Calibri" panose="020F0502020204030204" pitchFamily="34" charset="0"/>
                  <a:cs typeface="Arial" panose="020B0604020202020204" pitchFamily="34" charset="0"/>
                </a:rPr>
                <a:t>Roads</a:t>
              </a:r>
              <a:endParaRPr lang="en-US" sz="5400" b="1" kern="100">
                <a:effectLst/>
                <a:latin typeface="Arial Black" panose="020B0A04020102020204" pitchFamily="34" charset="0"/>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E28F3B20-7D3B-60E3-E795-2F1667D557A7}"/>
              </a:ext>
            </a:extLst>
          </p:cNvPr>
          <p:cNvSpPr txBox="1"/>
          <p:nvPr/>
        </p:nvSpPr>
        <p:spPr>
          <a:xfrm>
            <a:off x="357075" y="210904"/>
            <a:ext cx="5738926" cy="784382"/>
          </a:xfrm>
          <a:prstGeom prst="rect">
            <a:avLst/>
          </a:prstGeom>
          <a:noFill/>
        </p:spPr>
        <p:txBody>
          <a:bodyPr wrap="square">
            <a:spAutoFit/>
          </a:bodyPr>
          <a:lstStyle/>
          <a:p>
            <a:pPr marL="0" marR="0">
              <a:lnSpc>
                <a:spcPct val="107000"/>
              </a:lnSpc>
              <a:spcBef>
                <a:spcPts val="0"/>
              </a:spcBef>
              <a:spcAft>
                <a:spcPts val="0"/>
              </a:spcAft>
            </a:pPr>
            <a:r>
              <a:rPr lang="en-US" sz="4400" b="1" kern="100">
                <a:latin typeface="Arial Black" panose="020B0A04020102020204" pitchFamily="34" charset="0"/>
                <a:ea typeface="Calibri" panose="020F0502020204030204" pitchFamily="34" charset="0"/>
                <a:cs typeface="Arial" panose="020B0604020202020204" pitchFamily="34" charset="0"/>
              </a:rPr>
              <a:t>What’s in the Plan</a:t>
            </a:r>
          </a:p>
        </p:txBody>
      </p:sp>
      <p:pic>
        <p:nvPicPr>
          <p:cNvPr id="10" name="Picture 9">
            <a:extLst>
              <a:ext uri="{FF2B5EF4-FFF2-40B4-BE49-F238E27FC236}">
                <a16:creationId xmlns:a16="http://schemas.microsoft.com/office/drawing/2014/main" id="{E11FFD5E-214A-CFD0-C4B9-AA643516FDD7}"/>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b="-3239"/>
          <a:stretch/>
        </p:blipFill>
        <p:spPr>
          <a:xfrm>
            <a:off x="3212100" y="4665108"/>
            <a:ext cx="2227041" cy="2268029"/>
          </a:xfrm>
          <a:prstGeom prst="rect">
            <a:avLst/>
          </a:prstGeom>
        </p:spPr>
      </p:pic>
      <p:pic>
        <p:nvPicPr>
          <p:cNvPr id="12" name="Picture 11" descr="A picture containing text, sky, tree, road&#10;&#10;Description automatically generated">
            <a:extLst>
              <a:ext uri="{FF2B5EF4-FFF2-40B4-BE49-F238E27FC236}">
                <a16:creationId xmlns:a16="http://schemas.microsoft.com/office/drawing/2014/main" id="{2BEA3D2F-CD3D-52D2-0D04-1110776FD0F9}"/>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3285881" y="1653086"/>
            <a:ext cx="4700490" cy="2881562"/>
          </a:xfrm>
          <a:prstGeom prst="rect">
            <a:avLst/>
          </a:prstGeom>
        </p:spPr>
      </p:pic>
      <p:pic>
        <p:nvPicPr>
          <p:cNvPr id="14" name="Picture 13">
            <a:extLst>
              <a:ext uri="{FF2B5EF4-FFF2-40B4-BE49-F238E27FC236}">
                <a16:creationId xmlns:a16="http://schemas.microsoft.com/office/drawing/2014/main" id="{F387B5D7-B767-489F-B8B8-EBD65BD8C5D1}"/>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5592421" y="4665108"/>
            <a:ext cx="2393950" cy="2192892"/>
          </a:xfrm>
          <a:prstGeom prst="rect">
            <a:avLst/>
          </a:prstGeom>
        </p:spPr>
      </p:pic>
      <p:pic>
        <p:nvPicPr>
          <p:cNvPr id="2" name="Picture 1" descr="Text&#10;&#10;Description automatically generated with medium confidence">
            <a:extLst>
              <a:ext uri="{FF2B5EF4-FFF2-40B4-BE49-F238E27FC236}">
                <a16:creationId xmlns:a16="http://schemas.microsoft.com/office/drawing/2014/main" id="{6918E9D0-5988-C4D0-69B9-8DF9038641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5" name="TextBox 4">
            <a:extLst>
              <a:ext uri="{FF2B5EF4-FFF2-40B4-BE49-F238E27FC236}">
                <a16:creationId xmlns:a16="http://schemas.microsoft.com/office/drawing/2014/main" id="{4FDAD2E3-BA9C-DE10-1445-67A01D4F0547}"/>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solidFill>
                  <a:schemeClr val="bg1"/>
                </a:solidFill>
                <a:latin typeface="Arial Black" panose="020B0A04020102020204" pitchFamily="34" charset="0"/>
              </a:rPr>
              <a:pPr algn="ctr"/>
              <a:t>4</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08780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4484A78E-F876-0BE8-B299-2E4E3032AA1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535456" y="1228649"/>
            <a:ext cx="5133534" cy="5575239"/>
          </a:xfrm>
          <a:prstGeom prst="rect">
            <a:avLst/>
          </a:prstGeom>
        </p:spPr>
      </p:pic>
      <p:pic>
        <p:nvPicPr>
          <p:cNvPr id="3" name="Picture 2" descr="Logo&#10;&#10;Description automatically generated">
            <a:extLst>
              <a:ext uri="{FF2B5EF4-FFF2-40B4-BE49-F238E27FC236}">
                <a16:creationId xmlns:a16="http://schemas.microsoft.com/office/drawing/2014/main" id="{A518920C-E230-10F4-D0DB-EBD8C3E834A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0604500" y="4909830"/>
            <a:ext cx="1174227" cy="1657618"/>
          </a:xfrm>
          <a:prstGeom prst="rect">
            <a:avLst/>
          </a:prstGeom>
        </p:spPr>
      </p:pic>
      <p:grpSp>
        <p:nvGrpSpPr>
          <p:cNvPr id="28" name="Group 27">
            <a:extLst>
              <a:ext uri="{FF2B5EF4-FFF2-40B4-BE49-F238E27FC236}">
                <a16:creationId xmlns:a16="http://schemas.microsoft.com/office/drawing/2014/main" id="{1F6B0C22-4970-7FC8-7323-056BCCE58D46}"/>
              </a:ext>
            </a:extLst>
          </p:cNvPr>
          <p:cNvGrpSpPr>
            <a:grpSpLocks noGrp="1" noUngrp="1" noRot="1" noMove="1" noResize="1"/>
          </p:cNvGrpSpPr>
          <p:nvPr/>
        </p:nvGrpSpPr>
        <p:grpSpPr>
          <a:xfrm>
            <a:off x="199343" y="1977475"/>
            <a:ext cx="3683772" cy="3403504"/>
            <a:chOff x="1053018" y="2495718"/>
            <a:chExt cx="3683772" cy="3403504"/>
          </a:xfrm>
        </p:grpSpPr>
        <p:grpSp>
          <p:nvGrpSpPr>
            <p:cNvPr id="6" name="Group 5">
              <a:extLst>
                <a:ext uri="{FF2B5EF4-FFF2-40B4-BE49-F238E27FC236}">
                  <a16:creationId xmlns:a16="http://schemas.microsoft.com/office/drawing/2014/main" id="{82FAD766-398D-60BB-ECBA-167C00F29F70}"/>
                </a:ext>
              </a:extLst>
            </p:cNvPr>
            <p:cNvGrpSpPr>
              <a:grpSpLocks noGrp="1" noUngrp="1" noRot="1" noMove="1" noResize="1"/>
            </p:cNvGrpSpPr>
            <p:nvPr/>
          </p:nvGrpSpPr>
          <p:grpSpPr>
            <a:xfrm>
              <a:off x="1053018" y="2944877"/>
              <a:ext cx="3683772" cy="1466872"/>
              <a:chOff x="7054854" y="1883169"/>
              <a:chExt cx="3683772" cy="1466872"/>
            </a:xfrm>
          </p:grpSpPr>
          <p:sp>
            <p:nvSpPr>
              <p:cNvPr id="7" name="TextBox 6">
                <a:extLst>
                  <a:ext uri="{FF2B5EF4-FFF2-40B4-BE49-F238E27FC236}">
                    <a16:creationId xmlns:a16="http://schemas.microsoft.com/office/drawing/2014/main" id="{76D15C7D-142B-B1EB-ED44-FFF8A4F57D81}"/>
                  </a:ext>
                </a:extLst>
              </p:cNvPr>
              <p:cNvSpPr txBox="1">
                <a:spLocks noGrp="1" noRot="1" noMove="1" noResize="1" noEditPoints="1" noAdjustHandles="1" noChangeArrowheads="1" noChangeShapeType="1"/>
              </p:cNvSpPr>
              <p:nvPr/>
            </p:nvSpPr>
            <p:spPr>
              <a:xfrm>
                <a:off x="7054854" y="1883169"/>
                <a:ext cx="3683772" cy="1200329"/>
              </a:xfrm>
              <a:prstGeom prst="rect">
                <a:avLst/>
              </a:prstGeom>
              <a:noFill/>
            </p:spPr>
            <p:txBody>
              <a:bodyPr wrap="square" rtlCol="0">
                <a:spAutoFit/>
              </a:bodyPr>
              <a:lstStyle/>
              <a:p>
                <a:pPr algn="r" defTabSz="914377">
                  <a:defRPr/>
                </a:pPr>
                <a:r>
                  <a:rPr lang="en-US" sz="7200">
                    <a:solidFill>
                      <a:prstClr val="black"/>
                    </a:solidFill>
                    <a:latin typeface="Arial Black" panose="020B0A04020102020204" pitchFamily="34" charset="0"/>
                    <a:cs typeface="Arial" panose="020B0604020202020204" pitchFamily="34" charset="0"/>
                  </a:rPr>
                  <a:t>$102M</a:t>
                </a:r>
                <a:endParaRPr lang="en-US" sz="720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1582F96-30B8-9D9A-CA31-C33B112791F4}"/>
                  </a:ext>
                </a:extLst>
              </p:cNvPr>
              <p:cNvSpPr txBox="1">
                <a:spLocks noGrp="1" noRot="1" noMove="1" noResize="1" noEditPoints="1" noAdjustHandles="1" noChangeArrowheads="1" noChangeShapeType="1"/>
              </p:cNvSpPr>
              <p:nvPr/>
            </p:nvSpPr>
            <p:spPr>
              <a:xfrm>
                <a:off x="8899370" y="2888376"/>
                <a:ext cx="1787911" cy="461665"/>
              </a:xfrm>
              <a:prstGeom prst="rect">
                <a:avLst/>
              </a:prstGeom>
              <a:noFill/>
            </p:spPr>
            <p:txBody>
              <a:bodyPr wrap="square" rtlCol="0">
                <a:spAutoFit/>
              </a:bodyPr>
              <a:lstStyle/>
              <a:p>
                <a:pPr algn="r" defTabSz="914377">
                  <a:defRPr/>
                </a:pPr>
                <a:r>
                  <a:rPr lang="en-US" sz="2400">
                    <a:solidFill>
                      <a:prstClr val="black"/>
                    </a:solidFill>
                    <a:latin typeface="Arial" panose="020B0604020202020204" pitchFamily="34" charset="0"/>
                    <a:cs typeface="Arial" panose="020B0604020202020204" pitchFamily="34" charset="0"/>
                  </a:rPr>
                  <a:t>Year 1</a:t>
                </a:r>
              </a:p>
            </p:txBody>
          </p:sp>
        </p:grpSp>
        <p:grpSp>
          <p:nvGrpSpPr>
            <p:cNvPr id="10" name="Group 9">
              <a:extLst>
                <a:ext uri="{FF2B5EF4-FFF2-40B4-BE49-F238E27FC236}">
                  <a16:creationId xmlns:a16="http://schemas.microsoft.com/office/drawing/2014/main" id="{97D8C7AD-C0D7-9538-4672-32750EBCB1E1}"/>
                </a:ext>
              </a:extLst>
            </p:cNvPr>
            <p:cNvGrpSpPr>
              <a:grpSpLocks noGrp="1" noUngrp="1" noRot="1" noMove="1" noResize="1"/>
            </p:cNvGrpSpPr>
            <p:nvPr/>
          </p:nvGrpSpPr>
          <p:grpSpPr>
            <a:xfrm>
              <a:off x="1434017" y="4439776"/>
              <a:ext cx="3300911" cy="1459446"/>
              <a:chOff x="7355936" y="3687185"/>
              <a:chExt cx="3300911" cy="1459446"/>
            </a:xfrm>
          </p:grpSpPr>
          <p:sp>
            <p:nvSpPr>
              <p:cNvPr id="11" name="TextBox 10">
                <a:extLst>
                  <a:ext uri="{FF2B5EF4-FFF2-40B4-BE49-F238E27FC236}">
                    <a16:creationId xmlns:a16="http://schemas.microsoft.com/office/drawing/2014/main" id="{D1D56DC9-308A-C7D5-E624-E0CD714FCEB7}"/>
                  </a:ext>
                </a:extLst>
              </p:cNvPr>
              <p:cNvSpPr txBox="1">
                <a:spLocks noGrp="1" noRot="1" noMove="1" noResize="1" noEditPoints="1" noAdjustHandles="1" noChangeArrowheads="1" noChangeShapeType="1"/>
              </p:cNvSpPr>
              <p:nvPr/>
            </p:nvSpPr>
            <p:spPr>
              <a:xfrm>
                <a:off x="7355936" y="3687185"/>
                <a:ext cx="3300911" cy="1200329"/>
              </a:xfrm>
              <a:prstGeom prst="rect">
                <a:avLst/>
              </a:prstGeom>
              <a:noFill/>
            </p:spPr>
            <p:txBody>
              <a:bodyPr wrap="square" rtlCol="0">
                <a:spAutoFit/>
              </a:bodyPr>
              <a:lstStyle/>
              <a:p>
                <a:pPr algn="r" defTabSz="914377">
                  <a:defRPr/>
                </a:pPr>
                <a:r>
                  <a:rPr lang="en-US" sz="7200">
                    <a:solidFill>
                      <a:prstClr val="black"/>
                    </a:solidFill>
                    <a:latin typeface="Arial Black" panose="020B0A04020102020204" pitchFamily="34" charset="0"/>
                    <a:cs typeface="Arial" panose="020B0604020202020204" pitchFamily="34" charset="0"/>
                  </a:rPr>
                  <a:t>$5.7B</a:t>
                </a:r>
                <a:endParaRPr lang="en-US" sz="720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922ED0-3E6A-BC37-D42A-4E8CBBFF574A}"/>
                  </a:ext>
                </a:extLst>
              </p:cNvPr>
              <p:cNvSpPr txBox="1">
                <a:spLocks noGrp="1" noRot="1" noMove="1" noResize="1" noEditPoints="1" noAdjustHandles="1" noChangeArrowheads="1" noChangeShapeType="1"/>
              </p:cNvSpPr>
              <p:nvPr/>
            </p:nvSpPr>
            <p:spPr>
              <a:xfrm>
                <a:off x="8172681" y="4684966"/>
                <a:ext cx="2434683" cy="461665"/>
              </a:xfrm>
              <a:prstGeom prst="rect">
                <a:avLst/>
              </a:prstGeom>
              <a:noFill/>
            </p:spPr>
            <p:txBody>
              <a:bodyPr wrap="square" rtlCol="0">
                <a:spAutoFit/>
              </a:bodyPr>
              <a:lstStyle/>
              <a:p>
                <a:pPr algn="r" defTabSz="914377">
                  <a:defRPr/>
                </a:pPr>
                <a:r>
                  <a:rPr lang="en-US" sz="2400">
                    <a:solidFill>
                      <a:prstClr val="black"/>
                    </a:solidFill>
                    <a:latin typeface="Arial" panose="020B0604020202020204" pitchFamily="34" charset="0"/>
                    <a:cs typeface="Arial" panose="020B0604020202020204" pitchFamily="34" charset="0"/>
                  </a:rPr>
                  <a:t>30 Years</a:t>
                </a:r>
              </a:p>
            </p:txBody>
          </p:sp>
        </p:grpSp>
        <p:sp>
          <p:nvSpPr>
            <p:cNvPr id="18" name="TextBox 17">
              <a:extLst>
                <a:ext uri="{FF2B5EF4-FFF2-40B4-BE49-F238E27FC236}">
                  <a16:creationId xmlns:a16="http://schemas.microsoft.com/office/drawing/2014/main" id="{92772F73-20EE-5D44-F7C9-0BE9BD6AD84D}"/>
                </a:ext>
              </a:extLst>
            </p:cNvPr>
            <p:cNvSpPr txBox="1">
              <a:spLocks noGrp="1" noRot="1" noMove="1" noResize="1" noEditPoints="1" noAdjustHandles="1" noChangeArrowheads="1" noChangeShapeType="1"/>
            </p:cNvSpPr>
            <p:nvPr/>
          </p:nvSpPr>
          <p:spPr>
            <a:xfrm>
              <a:off x="1905879" y="2495718"/>
              <a:ext cx="2779566" cy="461665"/>
            </a:xfrm>
            <a:prstGeom prst="rect">
              <a:avLst/>
            </a:prstGeom>
            <a:noFill/>
          </p:spPr>
          <p:txBody>
            <a:bodyPr wrap="square" rtlCol="0">
              <a:spAutoFit/>
            </a:bodyPr>
            <a:lstStyle/>
            <a:p>
              <a:pPr algn="r"/>
              <a:r>
                <a:rPr lang="en-US" sz="2400">
                  <a:latin typeface="Arial" panose="020B0604020202020204" pitchFamily="34" charset="0"/>
                  <a:cs typeface="Arial" panose="020B0604020202020204" pitchFamily="34" charset="0"/>
                </a:rPr>
                <a:t>City of Charlotte</a:t>
              </a:r>
              <a:endParaRPr lang="en-US">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54C14203-86B8-AAAB-BC00-129508BF1B5E}"/>
              </a:ext>
            </a:extLst>
          </p:cNvPr>
          <p:cNvSpPr txBox="1"/>
          <p:nvPr/>
        </p:nvSpPr>
        <p:spPr>
          <a:xfrm>
            <a:off x="357075" y="210904"/>
            <a:ext cx="5738926" cy="784382"/>
          </a:xfrm>
          <a:prstGeom prst="rect">
            <a:avLst/>
          </a:prstGeom>
          <a:noFill/>
        </p:spPr>
        <p:txBody>
          <a:bodyPr wrap="square">
            <a:spAutoFit/>
          </a:bodyPr>
          <a:lstStyle/>
          <a:p>
            <a:pPr marL="0" marR="0">
              <a:lnSpc>
                <a:spcPct val="107000"/>
              </a:lnSpc>
              <a:spcBef>
                <a:spcPts val="0"/>
              </a:spcBef>
              <a:spcAft>
                <a:spcPts val="0"/>
              </a:spcAft>
            </a:pPr>
            <a:r>
              <a:rPr lang="en-US" sz="4400" b="1" kern="100">
                <a:latin typeface="Arial Black" panose="020B0A04020102020204" pitchFamily="34" charset="0"/>
                <a:ea typeface="Calibri" panose="020F0502020204030204" pitchFamily="34" charset="0"/>
                <a:cs typeface="Arial" panose="020B0604020202020204" pitchFamily="34" charset="0"/>
              </a:rPr>
              <a:t>What’s in the Plan</a:t>
            </a:r>
          </a:p>
        </p:txBody>
      </p:sp>
      <p:pic>
        <p:nvPicPr>
          <p:cNvPr id="14" name="Picture 13" descr="Shape&#10;&#10;Description automatically generated">
            <a:extLst>
              <a:ext uri="{FF2B5EF4-FFF2-40B4-BE49-F238E27FC236}">
                <a16:creationId xmlns:a16="http://schemas.microsoft.com/office/drawing/2014/main" id="{A6A7A94D-9098-222B-02A3-20B4370D8B8C}"/>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4207147" y="1962615"/>
            <a:ext cx="2624931" cy="3400116"/>
          </a:xfrm>
          <a:prstGeom prst="rect">
            <a:avLst/>
          </a:prstGeom>
          <a:effectLst>
            <a:outerShdw blurRad="50800" dist="50800" dir="2700000" sx="101000" sy="101000" algn="tl" rotWithShape="0">
              <a:prstClr val="black">
                <a:alpha val="40000"/>
              </a:prstClr>
            </a:outerShdw>
          </a:effectLst>
        </p:spPr>
      </p:pic>
      <p:grpSp>
        <p:nvGrpSpPr>
          <p:cNvPr id="15" name="Group 14">
            <a:extLst>
              <a:ext uri="{FF2B5EF4-FFF2-40B4-BE49-F238E27FC236}">
                <a16:creationId xmlns:a16="http://schemas.microsoft.com/office/drawing/2014/main" id="{961A8624-736E-AD15-F3AE-E3F0B313C382}"/>
              </a:ext>
            </a:extLst>
          </p:cNvPr>
          <p:cNvGrpSpPr/>
          <p:nvPr/>
        </p:nvGrpSpPr>
        <p:grpSpPr>
          <a:xfrm>
            <a:off x="5999674" y="132261"/>
            <a:ext cx="3204106" cy="941668"/>
            <a:chOff x="273874" y="927599"/>
            <a:chExt cx="3204106" cy="941668"/>
          </a:xfrm>
        </p:grpSpPr>
        <p:sp>
          <p:nvSpPr>
            <p:cNvPr id="16" name="Rectangle 15">
              <a:extLst>
                <a:ext uri="{FF2B5EF4-FFF2-40B4-BE49-F238E27FC236}">
                  <a16:creationId xmlns:a16="http://schemas.microsoft.com/office/drawing/2014/main" id="{DBA0FCC4-9529-0890-AEA9-4B559EDE44F6}"/>
                </a:ext>
              </a:extLst>
            </p:cNvPr>
            <p:cNvSpPr/>
            <p:nvPr/>
          </p:nvSpPr>
          <p:spPr>
            <a:xfrm rot="16200000">
              <a:off x="1470039" y="-21104"/>
              <a:ext cx="811774" cy="2897548"/>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76644DF-8E8A-E379-CA82-5EDBDCA25B44}"/>
                </a:ext>
              </a:extLst>
            </p:cNvPr>
            <p:cNvSpPr txBox="1"/>
            <p:nvPr/>
          </p:nvSpPr>
          <p:spPr>
            <a:xfrm>
              <a:off x="273874" y="927599"/>
              <a:ext cx="3204106" cy="941668"/>
            </a:xfrm>
            <a:prstGeom prst="rect">
              <a:avLst/>
            </a:prstGeom>
            <a:noFill/>
          </p:spPr>
          <p:txBody>
            <a:bodyPr wrap="square">
              <a:spAutoFit/>
            </a:bodyPr>
            <a:lstStyle/>
            <a:p>
              <a:pPr marL="0" marR="0" algn="ctr">
                <a:lnSpc>
                  <a:spcPct val="107000"/>
                </a:lnSpc>
                <a:spcBef>
                  <a:spcPts val="0"/>
                </a:spcBef>
                <a:spcAft>
                  <a:spcPts val="0"/>
                </a:spcAft>
              </a:pPr>
              <a:r>
                <a:rPr lang="en-US" sz="5400" b="1" kern="100">
                  <a:latin typeface="Arial Black" panose="020B0A04020102020204" pitchFamily="34" charset="0"/>
                  <a:ea typeface="Calibri" panose="020F0502020204030204" pitchFamily="34" charset="0"/>
                  <a:cs typeface="Arial" panose="020B0604020202020204" pitchFamily="34" charset="0"/>
                </a:rPr>
                <a:t>Roads</a:t>
              </a:r>
              <a:endParaRPr lang="en-US" sz="5400" b="1" kern="100">
                <a:effectLst/>
                <a:latin typeface="Arial Black" panose="020B0A04020102020204" pitchFamily="34" charset="0"/>
                <a:ea typeface="Calibri" panose="020F0502020204030204" pitchFamily="34" charset="0"/>
                <a:cs typeface="Arial" panose="020B0604020202020204" pitchFamily="34" charset="0"/>
              </a:endParaRPr>
            </a:p>
          </p:txBody>
        </p:sp>
      </p:grpSp>
      <p:pic>
        <p:nvPicPr>
          <p:cNvPr id="4" name="Picture 3" descr="Text&#10;&#10;Description automatically generated with medium confidence">
            <a:extLst>
              <a:ext uri="{FF2B5EF4-FFF2-40B4-BE49-F238E27FC236}">
                <a16:creationId xmlns:a16="http://schemas.microsoft.com/office/drawing/2014/main" id="{DD798483-FDE3-AC3F-585A-93212BF9F8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5" name="TextBox 4">
            <a:extLst>
              <a:ext uri="{FF2B5EF4-FFF2-40B4-BE49-F238E27FC236}">
                <a16:creationId xmlns:a16="http://schemas.microsoft.com/office/drawing/2014/main" id="{CECF2C14-7A15-4E98-73CE-4493DC0A8395}"/>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5</a:t>
            </a:fld>
            <a:endParaRPr lang="en-US" sz="1600">
              <a:latin typeface="Arial Black" panose="020B0A04020102020204" pitchFamily="34" charset="0"/>
            </a:endParaRPr>
          </a:p>
        </p:txBody>
      </p:sp>
      <p:sp>
        <p:nvSpPr>
          <p:cNvPr id="9" name="TextBox 8">
            <a:extLst>
              <a:ext uri="{FF2B5EF4-FFF2-40B4-BE49-F238E27FC236}">
                <a16:creationId xmlns:a16="http://schemas.microsoft.com/office/drawing/2014/main" id="{7625A417-69FB-1645-500C-8A39961DA4AA}"/>
              </a:ext>
            </a:extLst>
          </p:cNvPr>
          <p:cNvSpPr txBox="1">
            <a:spLocks noGrp="1" noRot="1" noMove="1" noResize="1" noEditPoints="1" noAdjustHandles="1" noChangeArrowheads="1" noChangeShapeType="1"/>
          </p:cNvSpPr>
          <p:nvPr/>
        </p:nvSpPr>
        <p:spPr>
          <a:xfrm>
            <a:off x="357075" y="5839250"/>
            <a:ext cx="6815885" cy="461665"/>
          </a:xfrm>
          <a:prstGeom prst="rect">
            <a:avLst/>
          </a:prstGeom>
          <a:noFill/>
        </p:spPr>
        <p:txBody>
          <a:bodyPr wrap="square">
            <a:spAutoFit/>
          </a:bodyPr>
          <a:lstStyle/>
          <a:p>
            <a:r>
              <a:rPr lang="en-US" baseline="30000">
                <a:solidFill>
                  <a:srgbClr val="000000"/>
                </a:solidFill>
                <a:latin typeface="Arial" panose="020B0604020202020204" pitchFamily="34" charset="0"/>
                <a:cs typeface="Arial" panose="020B0604020202020204" pitchFamily="34" charset="0"/>
              </a:rPr>
              <a:t>*The City of Charlotte and Mecklenburg County have a Letter of Intent for the City of Charlotte to use a portion of its sales tax roadway funds to address orphan roads in Charlotte’s ETJ.</a:t>
            </a:r>
          </a:p>
        </p:txBody>
      </p:sp>
    </p:spTree>
    <p:extLst>
      <p:ext uri="{BB962C8B-B14F-4D97-AF65-F5344CB8AC3E}">
        <p14:creationId xmlns:p14="http://schemas.microsoft.com/office/powerpoint/2010/main" val="1173439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olice car parked on the side of a street&#10;&#10;Description automatically generated with medium confidence">
            <a:extLst>
              <a:ext uri="{FF2B5EF4-FFF2-40B4-BE49-F238E27FC236}">
                <a16:creationId xmlns:a16="http://schemas.microsoft.com/office/drawing/2014/main" id="{747AD355-5A62-7E51-D9DF-20C36062574B}"/>
              </a:ext>
            </a:extLst>
          </p:cNvPr>
          <p:cNvPicPr>
            <a:picLocks noGrp="1" noRot="1" noChangeAspect="1" noMove="1" noResize="1" noEditPoints="1" noAdjustHandles="1" noChangeArrowheads="1" noChangeShapeType="1" noCrop="1"/>
          </p:cNvPicPr>
          <p:nvPr/>
        </p:nvPicPr>
        <p:blipFill>
          <a:blip r:embed="rId3"/>
          <a:srcRect l="31348" t="14330" r="15058" b="12516"/>
          <a:stretch/>
        </p:blipFill>
        <p:spPr>
          <a:xfrm>
            <a:off x="7814817" y="1333502"/>
            <a:ext cx="4377183" cy="3987147"/>
          </a:xfrm>
          <a:prstGeom prst="rect">
            <a:avLst/>
          </a:prstGeom>
        </p:spPr>
      </p:pic>
      <p:pic>
        <p:nvPicPr>
          <p:cNvPr id="14" name="Picture 13">
            <a:extLst>
              <a:ext uri="{FF2B5EF4-FFF2-40B4-BE49-F238E27FC236}">
                <a16:creationId xmlns:a16="http://schemas.microsoft.com/office/drawing/2014/main" id="{FFA89EB5-62BE-2CCD-3374-2FEC015719DC}"/>
              </a:ext>
            </a:extLst>
          </p:cNvPr>
          <p:cNvPicPr>
            <a:picLocks noGrp="1" noRot="1" noChangeAspect="1" noMove="1" noResize="1" noEditPoints="1" noAdjustHandles="1" noChangeArrowheads="1" noChangeShapeType="1" noCrop="1"/>
          </p:cNvPicPr>
          <p:nvPr/>
        </p:nvPicPr>
        <p:blipFill>
          <a:blip r:embed="rId4"/>
          <a:srcRect l="16283" t="4866" r="39132" b="24924"/>
          <a:stretch/>
        </p:blipFill>
        <p:spPr>
          <a:xfrm>
            <a:off x="3907409" y="1333502"/>
            <a:ext cx="3810897" cy="3987148"/>
          </a:xfrm>
          <a:prstGeom prst="rect">
            <a:avLst/>
          </a:prstGeom>
        </p:spPr>
      </p:pic>
      <p:pic>
        <p:nvPicPr>
          <p:cNvPr id="13" name="Picture 12">
            <a:extLst>
              <a:ext uri="{FF2B5EF4-FFF2-40B4-BE49-F238E27FC236}">
                <a16:creationId xmlns:a16="http://schemas.microsoft.com/office/drawing/2014/main" id="{FD24FEEE-E0E4-B0C3-AD88-D6A2091E2E26}"/>
              </a:ext>
            </a:extLst>
          </p:cNvPr>
          <p:cNvPicPr>
            <a:picLocks noGrp="1" noRot="1" noChangeAspect="1" noMove="1" noResize="1" noEditPoints="1" noAdjustHandles="1" noChangeArrowheads="1" noChangeShapeType="1" noCrop="1"/>
          </p:cNvPicPr>
          <p:nvPr/>
        </p:nvPicPr>
        <p:blipFill rotWithShape="1">
          <a:blip r:embed="rId5"/>
          <a:srcRect l="24154" t="31740" r="42047" b="15099"/>
          <a:stretch/>
        </p:blipFill>
        <p:spPr>
          <a:xfrm>
            <a:off x="0" y="1333502"/>
            <a:ext cx="3810897" cy="3987148"/>
          </a:xfrm>
          <a:prstGeom prst="rect">
            <a:avLst/>
          </a:prstGeom>
        </p:spPr>
      </p:pic>
      <p:pic>
        <p:nvPicPr>
          <p:cNvPr id="41" name="Picture 40">
            <a:extLst>
              <a:ext uri="{FF2B5EF4-FFF2-40B4-BE49-F238E27FC236}">
                <a16:creationId xmlns:a16="http://schemas.microsoft.com/office/drawing/2014/main" id="{68271D33-7CA1-CA75-2266-1F409028123C}"/>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3907411" y="1333505"/>
            <a:ext cx="3810897" cy="3987147"/>
          </a:xfrm>
          <a:prstGeom prst="rect">
            <a:avLst/>
          </a:prstGeom>
        </p:spPr>
      </p:pic>
      <p:sp>
        <p:nvSpPr>
          <p:cNvPr id="45" name="TextBox 44">
            <a:extLst>
              <a:ext uri="{FF2B5EF4-FFF2-40B4-BE49-F238E27FC236}">
                <a16:creationId xmlns:a16="http://schemas.microsoft.com/office/drawing/2014/main" id="{4ADD8D79-D433-601A-EF49-DA926F2B7A41}"/>
              </a:ext>
            </a:extLst>
          </p:cNvPr>
          <p:cNvSpPr txBox="1">
            <a:spLocks noGrp="1" noRot="1" noMove="1" noResize="1" noEditPoints="1" noAdjustHandles="1" noChangeArrowheads="1" noChangeShapeType="1"/>
          </p:cNvSpPr>
          <p:nvPr/>
        </p:nvSpPr>
        <p:spPr>
          <a:xfrm>
            <a:off x="3907410" y="5320651"/>
            <a:ext cx="3810897" cy="984885"/>
          </a:xfrm>
          <a:prstGeom prst="rect">
            <a:avLst/>
          </a:prstGeom>
          <a:solidFill>
            <a:schemeClr val="bg1"/>
          </a:solidFill>
        </p:spPr>
        <p:txBody>
          <a:bodyPr wrap="square" rtlCol="0">
            <a:spAutoFit/>
          </a:bodyPr>
          <a:lstStyle/>
          <a:p>
            <a:pPr algn="ctr"/>
            <a:r>
              <a:rPr lang="en-US" sz="4000">
                <a:solidFill>
                  <a:srgbClr val="156082"/>
                </a:solidFill>
                <a:latin typeface="Arial Black" panose="020B0A04020102020204" pitchFamily="34" charset="0"/>
              </a:rPr>
              <a:t>2,000+</a:t>
            </a:r>
            <a:endParaRPr lang="en-US" sz="4000">
              <a:solidFill>
                <a:srgbClr val="156082"/>
              </a:solidFill>
              <a:latin typeface="Arial" panose="020B0604020202020204" pitchFamily="34" charset="0"/>
              <a:cs typeface="Arial" panose="020B0604020202020204" pitchFamily="34" charset="0"/>
            </a:endParaRPr>
          </a:p>
          <a:p>
            <a:pPr algn="ctr"/>
            <a:r>
              <a:rPr lang="en-US">
                <a:solidFill>
                  <a:srgbClr val="156082"/>
                </a:solidFill>
                <a:latin typeface="Arial Black" panose="020B0A04020102020204" pitchFamily="34" charset="0"/>
                <a:cs typeface="Arial" panose="020B0604020202020204" pitchFamily="34" charset="0"/>
              </a:rPr>
              <a:t>Enhanced Bus Stops</a:t>
            </a:r>
          </a:p>
        </p:txBody>
      </p:sp>
      <p:sp>
        <p:nvSpPr>
          <p:cNvPr id="40" name="TextBox 39">
            <a:extLst>
              <a:ext uri="{FF2B5EF4-FFF2-40B4-BE49-F238E27FC236}">
                <a16:creationId xmlns:a16="http://schemas.microsoft.com/office/drawing/2014/main" id="{9FC2A6BD-9FC6-0728-F227-C7CFDE1DF47E}"/>
              </a:ext>
            </a:extLst>
          </p:cNvPr>
          <p:cNvSpPr txBox="1">
            <a:spLocks noGrp="1" noRot="1" noMove="1" noResize="1" noEditPoints="1" noAdjustHandles="1" noChangeArrowheads="1" noChangeShapeType="1"/>
          </p:cNvSpPr>
          <p:nvPr/>
        </p:nvSpPr>
        <p:spPr>
          <a:xfrm>
            <a:off x="0" y="5320651"/>
            <a:ext cx="3810898" cy="984885"/>
          </a:xfrm>
          <a:prstGeom prst="rect">
            <a:avLst/>
          </a:prstGeom>
          <a:solidFill>
            <a:schemeClr val="bg1"/>
          </a:solidFill>
        </p:spPr>
        <p:txBody>
          <a:bodyPr wrap="square" rtlCol="0">
            <a:spAutoFit/>
          </a:bodyPr>
          <a:lstStyle/>
          <a:p>
            <a:pPr algn="ctr"/>
            <a:r>
              <a:rPr lang="en-US" sz="4000">
                <a:solidFill>
                  <a:srgbClr val="156082"/>
                </a:solidFill>
                <a:latin typeface="Arial Black" panose="020B0A04020102020204" pitchFamily="34" charset="0"/>
              </a:rPr>
              <a:t>15 for 60</a:t>
            </a:r>
            <a:endParaRPr lang="en-US" sz="4000">
              <a:solidFill>
                <a:srgbClr val="156082"/>
              </a:solidFill>
              <a:latin typeface="Arial" panose="020B0604020202020204" pitchFamily="34" charset="0"/>
              <a:cs typeface="Arial" panose="020B0604020202020204" pitchFamily="34" charset="0"/>
            </a:endParaRPr>
          </a:p>
          <a:p>
            <a:pPr algn="ctr"/>
            <a:r>
              <a:rPr lang="en-US" sz="1600">
                <a:solidFill>
                  <a:srgbClr val="156082"/>
                </a:solidFill>
                <a:latin typeface="Arial Black" panose="020B0A04020102020204" pitchFamily="34" charset="0"/>
                <a:cs typeface="Arial" panose="020B0604020202020204" pitchFamily="34" charset="0"/>
              </a:rPr>
              <a:t>60% of riders get 15-min service</a:t>
            </a:r>
          </a:p>
        </p:txBody>
      </p:sp>
      <p:sp>
        <p:nvSpPr>
          <p:cNvPr id="46" name="TextBox 45">
            <a:extLst>
              <a:ext uri="{FF2B5EF4-FFF2-40B4-BE49-F238E27FC236}">
                <a16:creationId xmlns:a16="http://schemas.microsoft.com/office/drawing/2014/main" id="{B6C80BE7-284E-CF5E-41DB-8BFF62D9781E}"/>
              </a:ext>
            </a:extLst>
          </p:cNvPr>
          <p:cNvSpPr txBox="1">
            <a:spLocks noGrp="1" noRot="1" noMove="1" noResize="1" noEditPoints="1" noAdjustHandles="1" noChangeArrowheads="1" noChangeShapeType="1"/>
          </p:cNvSpPr>
          <p:nvPr/>
        </p:nvSpPr>
        <p:spPr>
          <a:xfrm>
            <a:off x="7804215" y="5320651"/>
            <a:ext cx="4387785" cy="984885"/>
          </a:xfrm>
          <a:prstGeom prst="rect">
            <a:avLst/>
          </a:prstGeom>
          <a:solidFill>
            <a:schemeClr val="bg1"/>
          </a:solidFill>
        </p:spPr>
        <p:txBody>
          <a:bodyPr wrap="square" rtlCol="0">
            <a:spAutoFit/>
          </a:bodyPr>
          <a:lstStyle/>
          <a:p>
            <a:pPr algn="ctr"/>
            <a:r>
              <a:rPr lang="en-US" sz="4000" err="1">
                <a:solidFill>
                  <a:srgbClr val="156082"/>
                </a:solidFill>
                <a:latin typeface="Arial Black" panose="020B0A04020102020204" pitchFamily="34" charset="0"/>
              </a:rPr>
              <a:t>Microtransit</a:t>
            </a:r>
            <a:endParaRPr lang="en-US" sz="4000">
              <a:solidFill>
                <a:srgbClr val="156082"/>
              </a:solidFill>
              <a:latin typeface="Arial" panose="020B0604020202020204" pitchFamily="34" charset="0"/>
              <a:cs typeface="Arial" panose="020B0604020202020204" pitchFamily="34" charset="0"/>
            </a:endParaRPr>
          </a:p>
          <a:p>
            <a:pPr algn="ctr"/>
            <a:r>
              <a:rPr lang="en-US">
                <a:solidFill>
                  <a:srgbClr val="156082"/>
                </a:solidFill>
                <a:latin typeface="Arial Black" panose="020B0A04020102020204" pitchFamily="34" charset="0"/>
                <a:cs typeface="Arial" panose="020B0604020202020204" pitchFamily="34" charset="0"/>
              </a:rPr>
              <a:t>Curb-to-curb &amp; On-demand</a:t>
            </a:r>
          </a:p>
        </p:txBody>
      </p:sp>
      <p:sp>
        <p:nvSpPr>
          <p:cNvPr id="4" name="TextBox 3">
            <a:extLst>
              <a:ext uri="{FF2B5EF4-FFF2-40B4-BE49-F238E27FC236}">
                <a16:creationId xmlns:a16="http://schemas.microsoft.com/office/drawing/2014/main" id="{88789C59-913B-2A5F-1B7A-56C2F6C11AB2}"/>
              </a:ext>
            </a:extLst>
          </p:cNvPr>
          <p:cNvSpPr txBox="1"/>
          <p:nvPr/>
        </p:nvSpPr>
        <p:spPr>
          <a:xfrm>
            <a:off x="357075" y="210904"/>
            <a:ext cx="5738926" cy="784382"/>
          </a:xfrm>
          <a:prstGeom prst="rect">
            <a:avLst/>
          </a:prstGeom>
          <a:noFill/>
        </p:spPr>
        <p:txBody>
          <a:bodyPr wrap="square">
            <a:spAutoFit/>
          </a:bodyPr>
          <a:lstStyle/>
          <a:p>
            <a:pPr marL="0" marR="0">
              <a:lnSpc>
                <a:spcPct val="107000"/>
              </a:lnSpc>
              <a:spcBef>
                <a:spcPts val="0"/>
              </a:spcBef>
              <a:spcAft>
                <a:spcPts val="0"/>
              </a:spcAft>
            </a:pPr>
            <a:r>
              <a:rPr lang="en-US" sz="4400" b="1" kern="100">
                <a:latin typeface="Arial Black" panose="020B0A04020102020204" pitchFamily="34" charset="0"/>
                <a:ea typeface="Calibri" panose="020F0502020204030204" pitchFamily="34" charset="0"/>
                <a:cs typeface="Arial" panose="020B0604020202020204" pitchFamily="34" charset="0"/>
              </a:rPr>
              <a:t>What’s in the Plan</a:t>
            </a:r>
          </a:p>
        </p:txBody>
      </p:sp>
      <p:sp>
        <p:nvSpPr>
          <p:cNvPr id="9" name="Oval 8">
            <a:extLst>
              <a:ext uri="{FF2B5EF4-FFF2-40B4-BE49-F238E27FC236}">
                <a16:creationId xmlns:a16="http://schemas.microsoft.com/office/drawing/2014/main" id="{4C19D3BC-DB59-D9CB-4D9E-4114BEAA0B2D}"/>
              </a:ext>
            </a:extLst>
          </p:cNvPr>
          <p:cNvSpPr>
            <a:spLocks noGrp="1" noRot="1" noMove="1" noResize="1" noEditPoints="1" noAdjustHandles="1" noChangeArrowheads="1" noChangeShapeType="1"/>
          </p:cNvSpPr>
          <p:nvPr/>
        </p:nvSpPr>
        <p:spPr>
          <a:xfrm>
            <a:off x="10370478" y="3743739"/>
            <a:ext cx="1488147" cy="1447326"/>
          </a:xfrm>
          <a:prstGeom prst="ellipse">
            <a:avLst/>
          </a:prstGeom>
          <a:solidFill>
            <a:srgbClr val="EEA201"/>
          </a:solidFill>
          <a:ln>
            <a:noFill/>
          </a:ln>
          <a:effectLst>
            <a:outerShdw blurRad="50800" dist="381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effectLst>
                  <a:outerShdw blurRad="50800" dist="38100" dir="2700000" algn="tl" rotWithShape="0">
                    <a:prstClr val="black"/>
                  </a:outerShdw>
                </a:effectLst>
                <a:latin typeface="Arial" panose="020B0604020202020204" pitchFamily="34" charset="0"/>
                <a:cs typeface="Arial" panose="020B0604020202020204" pitchFamily="34" charset="0"/>
              </a:rPr>
              <a:t>All Zones Operational in </a:t>
            </a:r>
          </a:p>
          <a:p>
            <a:pPr algn="ctr"/>
            <a:r>
              <a:rPr lang="en-US" sz="48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5</a:t>
            </a:r>
            <a:endParaRPr lang="en-US" sz="54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endParaRPr>
          </a:p>
          <a:p>
            <a:pPr algn="ctr"/>
            <a:r>
              <a:rPr lang="en-US" sz="14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Years</a:t>
            </a:r>
          </a:p>
        </p:txBody>
      </p:sp>
      <p:sp>
        <p:nvSpPr>
          <p:cNvPr id="10" name="Oval 9">
            <a:extLst>
              <a:ext uri="{FF2B5EF4-FFF2-40B4-BE49-F238E27FC236}">
                <a16:creationId xmlns:a16="http://schemas.microsoft.com/office/drawing/2014/main" id="{038A2ABA-EB1A-BD7F-D544-DAF54A74DAA7}"/>
              </a:ext>
            </a:extLst>
          </p:cNvPr>
          <p:cNvSpPr>
            <a:spLocks noGrp="1" noRot="1" noMove="1" noResize="1" noEditPoints="1" noAdjustHandles="1" noChangeArrowheads="1" noChangeShapeType="1"/>
          </p:cNvSpPr>
          <p:nvPr/>
        </p:nvSpPr>
        <p:spPr>
          <a:xfrm>
            <a:off x="4018996" y="3756115"/>
            <a:ext cx="1484991" cy="1444257"/>
          </a:xfrm>
          <a:prstGeom prst="ellipse">
            <a:avLst/>
          </a:prstGeom>
          <a:solidFill>
            <a:srgbClr val="EEA201"/>
          </a:solidFill>
          <a:ln>
            <a:noFill/>
          </a:ln>
          <a:effectLst>
            <a:outerShdw blurRad="50800" dist="381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effectLst>
                  <a:outerShdw blurRad="50800" dist="38100" dir="2700000" algn="tl" rotWithShape="0">
                    <a:prstClr val="black"/>
                  </a:outerShdw>
                </a:effectLst>
                <a:latin typeface="Arial" panose="020B0604020202020204" pitchFamily="34" charset="0"/>
                <a:cs typeface="Arial" panose="020B0604020202020204" pitchFamily="34" charset="0"/>
              </a:rPr>
              <a:t>Start Now, Complete all in </a:t>
            </a:r>
          </a:p>
          <a:p>
            <a:pPr algn="ctr"/>
            <a:r>
              <a:rPr lang="en-US" sz="48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10 </a:t>
            </a:r>
            <a:r>
              <a:rPr lang="en-US" sz="14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Years</a:t>
            </a:r>
          </a:p>
        </p:txBody>
      </p:sp>
      <p:sp>
        <p:nvSpPr>
          <p:cNvPr id="11" name="Oval 10">
            <a:extLst>
              <a:ext uri="{FF2B5EF4-FFF2-40B4-BE49-F238E27FC236}">
                <a16:creationId xmlns:a16="http://schemas.microsoft.com/office/drawing/2014/main" id="{44D6FD69-7FBF-0B69-755B-72C8199443D5}"/>
              </a:ext>
            </a:extLst>
          </p:cNvPr>
          <p:cNvSpPr>
            <a:spLocks noGrp="1" noRot="1" noMove="1" noResize="1" noEditPoints="1" noAdjustHandles="1" noChangeArrowheads="1" noChangeShapeType="1"/>
          </p:cNvSpPr>
          <p:nvPr/>
        </p:nvSpPr>
        <p:spPr>
          <a:xfrm>
            <a:off x="125243" y="3753047"/>
            <a:ext cx="1488147" cy="1447326"/>
          </a:xfrm>
          <a:prstGeom prst="ellipse">
            <a:avLst/>
          </a:prstGeom>
          <a:solidFill>
            <a:srgbClr val="EEA201"/>
          </a:solidFill>
          <a:ln>
            <a:noFill/>
          </a:ln>
          <a:effectLst>
            <a:outerShdw blurRad="50800" dist="381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effectLst>
                  <a:outerShdw blurRad="50800" dist="38100" dir="2700000" algn="tl" rotWithShape="0">
                    <a:prstClr val="black"/>
                  </a:outerShdw>
                </a:effectLst>
                <a:latin typeface="Arial" panose="020B0604020202020204" pitchFamily="34" charset="0"/>
                <a:cs typeface="Arial" panose="020B0604020202020204" pitchFamily="34" charset="0"/>
              </a:rPr>
              <a:t>All Routes Improved in </a:t>
            </a:r>
          </a:p>
          <a:p>
            <a:pPr algn="ctr"/>
            <a:r>
              <a:rPr lang="en-US" sz="48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5</a:t>
            </a:r>
            <a:endParaRPr lang="en-US" sz="54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endParaRPr>
          </a:p>
          <a:p>
            <a:pPr algn="ctr"/>
            <a:r>
              <a:rPr lang="en-US" sz="1400">
                <a:solidFill>
                  <a:schemeClr val="bg2"/>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Years</a:t>
            </a:r>
          </a:p>
        </p:txBody>
      </p:sp>
      <p:grpSp>
        <p:nvGrpSpPr>
          <p:cNvPr id="7" name="Group 6">
            <a:extLst>
              <a:ext uri="{FF2B5EF4-FFF2-40B4-BE49-F238E27FC236}">
                <a16:creationId xmlns:a16="http://schemas.microsoft.com/office/drawing/2014/main" id="{9E32984F-8007-0183-9F7F-7472484CF79D}"/>
              </a:ext>
            </a:extLst>
          </p:cNvPr>
          <p:cNvGrpSpPr/>
          <p:nvPr/>
        </p:nvGrpSpPr>
        <p:grpSpPr>
          <a:xfrm>
            <a:off x="6134100" y="196057"/>
            <a:ext cx="3204106" cy="864980"/>
            <a:chOff x="6134100" y="196057"/>
            <a:chExt cx="3204106" cy="864980"/>
          </a:xfrm>
        </p:grpSpPr>
        <p:sp>
          <p:nvSpPr>
            <p:cNvPr id="8" name="Rectangle 7">
              <a:extLst>
                <a:ext uri="{FF2B5EF4-FFF2-40B4-BE49-F238E27FC236}">
                  <a16:creationId xmlns:a16="http://schemas.microsoft.com/office/drawing/2014/main" id="{ABEA2AFD-6CF3-9D9E-8543-5E2ADFD29BBC}"/>
                </a:ext>
              </a:extLst>
            </p:cNvPr>
            <p:cNvSpPr/>
            <p:nvPr/>
          </p:nvSpPr>
          <p:spPr>
            <a:xfrm>
              <a:off x="6284834" y="215806"/>
              <a:ext cx="2897549" cy="81261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F15D052-EF24-24CA-B1E3-CDEF2923E00F}"/>
                </a:ext>
              </a:extLst>
            </p:cNvPr>
            <p:cNvSpPr txBox="1"/>
            <p:nvPr/>
          </p:nvSpPr>
          <p:spPr>
            <a:xfrm>
              <a:off x="6134100" y="196057"/>
              <a:ext cx="3204106" cy="864980"/>
            </a:xfrm>
            <a:prstGeom prst="rect">
              <a:avLst/>
            </a:prstGeom>
            <a:noFill/>
          </p:spPr>
          <p:txBody>
            <a:bodyPr wrap="square">
              <a:spAutoFit/>
            </a:bodyPr>
            <a:lstStyle/>
            <a:p>
              <a:pPr marL="0" marR="0" algn="ctr">
                <a:lnSpc>
                  <a:spcPct val="107000"/>
                </a:lnSpc>
                <a:spcBef>
                  <a:spcPts val="0"/>
                </a:spcBef>
                <a:spcAft>
                  <a:spcPts val="0"/>
                </a:spcAft>
              </a:pPr>
              <a:r>
                <a:rPr lang="en-US" sz="2400" b="1" kern="100">
                  <a:effectLst/>
                  <a:latin typeface="Arial Black" panose="020B0A04020102020204" pitchFamily="34" charset="0"/>
                  <a:ea typeface="Calibri" panose="020F0502020204030204" pitchFamily="34" charset="0"/>
                  <a:cs typeface="Arial" panose="020B0604020202020204" pitchFamily="34" charset="0"/>
                </a:rPr>
                <a:t>Bus &amp; </a:t>
              </a:r>
              <a:r>
                <a:rPr lang="en-US" sz="2400" b="1" kern="100" err="1">
                  <a:effectLst/>
                  <a:latin typeface="Arial Black" panose="020B0A04020102020204" pitchFamily="34" charset="0"/>
                  <a:ea typeface="Calibri" panose="020F0502020204030204" pitchFamily="34" charset="0"/>
                  <a:cs typeface="Arial" panose="020B0604020202020204" pitchFamily="34" charset="0"/>
                </a:rPr>
                <a:t>Microtransit</a:t>
              </a:r>
              <a:endParaRPr lang="en-US" sz="2400" b="1" kern="100">
                <a:effectLst/>
                <a:latin typeface="Arial Black" panose="020B0A04020102020204" pitchFamily="34" charset="0"/>
                <a:ea typeface="Calibri" panose="020F0502020204030204" pitchFamily="34" charset="0"/>
                <a:cs typeface="Arial" panose="020B0604020202020204" pitchFamily="34" charset="0"/>
              </a:endParaRPr>
            </a:p>
          </p:txBody>
        </p:sp>
      </p:grpSp>
      <p:pic>
        <p:nvPicPr>
          <p:cNvPr id="2" name="Picture 1" descr="Text&#10;&#10;Description automatically generated with medium confidence">
            <a:extLst>
              <a:ext uri="{FF2B5EF4-FFF2-40B4-BE49-F238E27FC236}">
                <a16:creationId xmlns:a16="http://schemas.microsoft.com/office/drawing/2014/main" id="{9F57CE79-48A0-9A99-79CB-CDA9DF0846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3" name="TextBox 2">
            <a:extLst>
              <a:ext uri="{FF2B5EF4-FFF2-40B4-BE49-F238E27FC236}">
                <a16:creationId xmlns:a16="http://schemas.microsoft.com/office/drawing/2014/main" id="{42CF8BB4-DEDC-2434-839B-0D60F93409A7}"/>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6</a:t>
            </a:fld>
            <a:endParaRPr lang="en-US" sz="1600">
              <a:latin typeface="Arial Black" panose="020B0A04020102020204" pitchFamily="34" charset="0"/>
            </a:endParaRPr>
          </a:p>
        </p:txBody>
      </p:sp>
    </p:spTree>
    <p:extLst>
      <p:ext uri="{BB962C8B-B14F-4D97-AF65-F5344CB8AC3E}">
        <p14:creationId xmlns:p14="http://schemas.microsoft.com/office/powerpoint/2010/main" val="94175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ap&#10;&#10;AI-generated content may be incorrect.">
            <a:extLst>
              <a:ext uri="{FF2B5EF4-FFF2-40B4-BE49-F238E27FC236}">
                <a16:creationId xmlns:a16="http://schemas.microsoft.com/office/drawing/2014/main" id="{EEE01BF4-BED4-A2E1-27FF-89CD0D90FCF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323056" y="0"/>
            <a:ext cx="5545887" cy="6858000"/>
          </a:xfrm>
          <a:prstGeom prst="rect">
            <a:avLst/>
          </a:prstGeom>
        </p:spPr>
      </p:pic>
      <p:grpSp>
        <p:nvGrpSpPr>
          <p:cNvPr id="4" name="Group 3">
            <a:extLst>
              <a:ext uri="{FF2B5EF4-FFF2-40B4-BE49-F238E27FC236}">
                <a16:creationId xmlns:a16="http://schemas.microsoft.com/office/drawing/2014/main" id="{741606BE-ED65-58D9-C657-453F48F764CE}"/>
              </a:ext>
            </a:extLst>
          </p:cNvPr>
          <p:cNvGrpSpPr>
            <a:grpSpLocks noGrp="1" noUngrp="1" noRot="1" noMove="1" noResize="1"/>
          </p:cNvGrpSpPr>
          <p:nvPr/>
        </p:nvGrpSpPr>
        <p:grpSpPr>
          <a:xfrm>
            <a:off x="8245251" y="1460989"/>
            <a:ext cx="3579199" cy="1287573"/>
            <a:chOff x="9102905" y="1664681"/>
            <a:chExt cx="3579199" cy="1287573"/>
          </a:xfrm>
        </p:grpSpPr>
        <p:sp>
          <p:nvSpPr>
            <p:cNvPr id="5" name="TextBox 4">
              <a:extLst>
                <a:ext uri="{FF2B5EF4-FFF2-40B4-BE49-F238E27FC236}">
                  <a16:creationId xmlns:a16="http://schemas.microsoft.com/office/drawing/2014/main" id="{312DD095-272F-85C2-6A79-B0A592A72FB4}"/>
                </a:ext>
              </a:extLst>
            </p:cNvPr>
            <p:cNvSpPr txBox="1">
              <a:spLocks noGrp="1" noRot="1" noMove="1" noResize="1" noEditPoints="1" noAdjustHandles="1" noChangeArrowheads="1" noChangeShapeType="1"/>
            </p:cNvSpPr>
            <p:nvPr/>
          </p:nvSpPr>
          <p:spPr>
            <a:xfrm>
              <a:off x="9102905" y="1664681"/>
              <a:ext cx="1531188" cy="369332"/>
            </a:xfrm>
            <a:prstGeom prst="rect">
              <a:avLst/>
            </a:prstGeom>
            <a:noFill/>
          </p:spPr>
          <p:txBody>
            <a:bodyPr wrap="none" rtlCol="0">
              <a:spAutoFit/>
            </a:bodyPr>
            <a:lstStyle/>
            <a:p>
              <a:r>
                <a:rPr lang="en-US">
                  <a:latin typeface="Arial Black" panose="020B0A04020102020204" pitchFamily="34" charset="0"/>
                </a:rPr>
                <a:t>Better Bus</a:t>
              </a:r>
              <a:endParaRPr lang="en-US">
                <a:solidFill>
                  <a:srgbClr val="FF0000"/>
                </a:solidFill>
                <a:latin typeface="Arial Black" panose="020B0A04020102020204" pitchFamily="34" charset="0"/>
              </a:endParaRPr>
            </a:p>
          </p:txBody>
        </p:sp>
        <p:grpSp>
          <p:nvGrpSpPr>
            <p:cNvPr id="6" name="Group 5">
              <a:extLst>
                <a:ext uri="{FF2B5EF4-FFF2-40B4-BE49-F238E27FC236}">
                  <a16:creationId xmlns:a16="http://schemas.microsoft.com/office/drawing/2014/main" id="{60CE85E4-8260-945E-9CAF-8D9F5F5E0CA5}"/>
                </a:ext>
              </a:extLst>
            </p:cNvPr>
            <p:cNvGrpSpPr>
              <a:grpSpLocks noGrp="1" noUngrp="1" noRot="1" noMove="1" noResize="1"/>
            </p:cNvGrpSpPr>
            <p:nvPr/>
          </p:nvGrpSpPr>
          <p:grpSpPr>
            <a:xfrm>
              <a:off x="9229093" y="2148855"/>
              <a:ext cx="2405864" cy="803399"/>
              <a:chOff x="9322780" y="1642392"/>
              <a:chExt cx="2405864" cy="803399"/>
            </a:xfrm>
          </p:grpSpPr>
          <p:sp>
            <p:nvSpPr>
              <p:cNvPr id="11" name="TextBox 10">
                <a:extLst>
                  <a:ext uri="{FF2B5EF4-FFF2-40B4-BE49-F238E27FC236}">
                    <a16:creationId xmlns:a16="http://schemas.microsoft.com/office/drawing/2014/main" id="{B752A7F1-8EC3-C88A-7765-3BF90D51051A}"/>
                  </a:ext>
                </a:extLst>
              </p:cNvPr>
              <p:cNvSpPr txBox="1">
                <a:spLocks noGrp="1" noRot="1" noMove="1" noResize="1" noEditPoints="1" noAdjustHandles="1" noChangeArrowheads="1" noChangeShapeType="1"/>
              </p:cNvSpPr>
              <p:nvPr/>
            </p:nvSpPr>
            <p:spPr>
              <a:xfrm>
                <a:off x="9628389" y="2014904"/>
                <a:ext cx="2100255" cy="430887"/>
              </a:xfrm>
              <a:prstGeom prst="rect">
                <a:avLst/>
              </a:prstGeom>
              <a:noFill/>
            </p:spPr>
            <p:txBody>
              <a:bodyPr wrap="none" rtlCol="0">
                <a:spAutoFit/>
              </a:bodyPr>
              <a:lstStyle/>
              <a:p>
                <a:r>
                  <a:rPr lang="en-US" sz="1200">
                    <a:latin typeface="Arial Black" panose="020B0A04020102020204" pitchFamily="34" charset="0"/>
                  </a:rPr>
                  <a:t>Microtransit Zones</a:t>
                </a:r>
              </a:p>
              <a:p>
                <a:r>
                  <a:rPr lang="en-US" sz="1000">
                    <a:latin typeface="Arial" panose="020B0604020202020204" pitchFamily="34" charset="0"/>
                    <a:cs typeface="Arial" panose="020B0604020202020204" pitchFamily="34" charset="0"/>
                  </a:rPr>
                  <a:t>(on-demand, curb to curb service)</a:t>
                </a:r>
              </a:p>
            </p:txBody>
          </p:sp>
          <p:sp>
            <p:nvSpPr>
              <p:cNvPr id="12" name="Rectangle 11">
                <a:extLst>
                  <a:ext uri="{FF2B5EF4-FFF2-40B4-BE49-F238E27FC236}">
                    <a16:creationId xmlns:a16="http://schemas.microsoft.com/office/drawing/2014/main" id="{2A17B1A0-67A7-9D96-1CBB-6219AEA164F3}"/>
                  </a:ext>
                </a:extLst>
              </p:cNvPr>
              <p:cNvSpPr>
                <a:spLocks noGrp="1" noRot="1" noMove="1" noResize="1" noEditPoints="1" noAdjustHandles="1" noChangeArrowheads="1" noChangeShapeType="1"/>
              </p:cNvSpPr>
              <p:nvPr/>
            </p:nvSpPr>
            <p:spPr>
              <a:xfrm>
                <a:off x="9322780" y="1642392"/>
                <a:ext cx="287676" cy="287676"/>
              </a:xfrm>
              <a:prstGeom prst="rect">
                <a:avLst/>
              </a:prstGeom>
              <a:solidFill>
                <a:srgbClr val="F0C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3DA28EA-CB0B-A4BB-AFC5-2F96375023FF}"/>
                </a:ext>
              </a:extLst>
            </p:cNvPr>
            <p:cNvGrpSpPr>
              <a:grpSpLocks noGrp="1" noUngrp="1" noRot="1" noMove="1" noResize="1"/>
            </p:cNvGrpSpPr>
            <p:nvPr/>
          </p:nvGrpSpPr>
          <p:grpSpPr>
            <a:xfrm>
              <a:off x="9229093" y="2034013"/>
              <a:ext cx="3453011" cy="861174"/>
              <a:chOff x="9328934" y="2611348"/>
              <a:chExt cx="3453011" cy="861174"/>
            </a:xfrm>
          </p:grpSpPr>
          <p:sp>
            <p:nvSpPr>
              <p:cNvPr id="9" name="TextBox 8">
                <a:extLst>
                  <a:ext uri="{FF2B5EF4-FFF2-40B4-BE49-F238E27FC236}">
                    <a16:creationId xmlns:a16="http://schemas.microsoft.com/office/drawing/2014/main" id="{BD77D2BE-C441-622C-81E5-0AEFFBF8623A}"/>
                  </a:ext>
                </a:extLst>
              </p:cNvPr>
              <p:cNvSpPr txBox="1">
                <a:spLocks noGrp="1" noRot="1" noMove="1" noResize="1" noEditPoints="1" noAdjustHandles="1" noChangeArrowheads="1" noChangeShapeType="1"/>
              </p:cNvSpPr>
              <p:nvPr/>
            </p:nvSpPr>
            <p:spPr>
              <a:xfrm>
                <a:off x="9628389" y="2611348"/>
                <a:ext cx="3153556" cy="430887"/>
              </a:xfrm>
              <a:prstGeom prst="rect">
                <a:avLst/>
              </a:prstGeom>
              <a:noFill/>
            </p:spPr>
            <p:txBody>
              <a:bodyPr wrap="none" rtlCol="0">
                <a:spAutoFit/>
              </a:bodyPr>
              <a:lstStyle/>
              <a:p>
                <a:r>
                  <a:rPr lang="en-US" sz="1200">
                    <a:latin typeface="Arial Black" panose="020B0A04020102020204" pitchFamily="34" charset="0"/>
                  </a:rPr>
                  <a:t>15 Minute Frequency Bus Corridors</a:t>
                </a:r>
              </a:p>
              <a:p>
                <a:r>
                  <a:rPr lang="en-US" sz="1000">
                    <a:latin typeface="Arial" panose="020B0604020202020204" pitchFamily="34" charset="0"/>
                    <a:cs typeface="Arial" panose="020B0604020202020204" pitchFamily="34" charset="0"/>
                  </a:rPr>
                  <a:t>(10-minute walk)</a:t>
                </a:r>
              </a:p>
            </p:txBody>
          </p:sp>
          <p:sp>
            <p:nvSpPr>
              <p:cNvPr id="10" name="Rectangle 9">
                <a:extLst>
                  <a:ext uri="{FF2B5EF4-FFF2-40B4-BE49-F238E27FC236}">
                    <a16:creationId xmlns:a16="http://schemas.microsoft.com/office/drawing/2014/main" id="{D0D2CE8D-535D-6B83-1B74-662FFCEDFD47}"/>
                  </a:ext>
                </a:extLst>
              </p:cNvPr>
              <p:cNvSpPr>
                <a:spLocks noGrp="1" noRot="1" noMove="1" noResize="1" noEditPoints="1" noAdjustHandles="1" noChangeArrowheads="1" noChangeShapeType="1"/>
              </p:cNvSpPr>
              <p:nvPr/>
            </p:nvSpPr>
            <p:spPr>
              <a:xfrm>
                <a:off x="9328934" y="3184846"/>
                <a:ext cx="287676" cy="287676"/>
              </a:xfrm>
              <a:prstGeom prst="rect">
                <a:avLst/>
              </a:prstGeom>
              <a:solidFill>
                <a:srgbClr val="DAD2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709DC7F7-EA8E-6241-5B4B-63B4D5A3BD7F}"/>
              </a:ext>
            </a:extLst>
          </p:cNvPr>
          <p:cNvGrpSpPr>
            <a:grpSpLocks noGrp="1" noUngrp="1" noRot="1" noMove="1" noResize="1"/>
          </p:cNvGrpSpPr>
          <p:nvPr/>
        </p:nvGrpSpPr>
        <p:grpSpPr>
          <a:xfrm>
            <a:off x="9017241" y="3798901"/>
            <a:ext cx="2640241" cy="2385268"/>
            <a:chOff x="9294541" y="1304521"/>
            <a:chExt cx="2640241" cy="2385268"/>
          </a:xfrm>
        </p:grpSpPr>
        <p:sp>
          <p:nvSpPr>
            <p:cNvPr id="13" name="TextBox 12">
              <a:extLst>
                <a:ext uri="{FF2B5EF4-FFF2-40B4-BE49-F238E27FC236}">
                  <a16:creationId xmlns:a16="http://schemas.microsoft.com/office/drawing/2014/main" id="{52BEB2D5-33D7-0963-777B-68B4E11FF110}"/>
                </a:ext>
              </a:extLst>
            </p:cNvPr>
            <p:cNvSpPr txBox="1">
              <a:spLocks noGrp="1" noRot="1" noMove="1" noResize="1" noEditPoints="1" noAdjustHandles="1" noChangeArrowheads="1" noChangeShapeType="1"/>
            </p:cNvSpPr>
            <p:nvPr/>
          </p:nvSpPr>
          <p:spPr>
            <a:xfrm>
              <a:off x="9319821" y="3228124"/>
              <a:ext cx="2614961"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Within a walk of 15-minute service</a:t>
              </a:r>
            </a:p>
            <a:p>
              <a:r>
                <a:rPr lang="en-US" sz="1200">
                  <a:latin typeface="Arial" panose="020B0604020202020204" pitchFamily="34" charset="0"/>
                  <a:cs typeface="Arial" panose="020B0604020202020204" pitchFamily="34" charset="0"/>
                </a:rPr>
                <a:t>(10 min. 1/2-mile walk)</a:t>
              </a:r>
            </a:p>
          </p:txBody>
        </p:sp>
        <p:sp>
          <p:nvSpPr>
            <p:cNvPr id="14" name="TextBox 13">
              <a:extLst>
                <a:ext uri="{FF2B5EF4-FFF2-40B4-BE49-F238E27FC236}">
                  <a16:creationId xmlns:a16="http://schemas.microsoft.com/office/drawing/2014/main" id="{E6ACF0BE-6DC3-0465-17AD-09AF4E08E6A2}"/>
                </a:ext>
              </a:extLst>
            </p:cNvPr>
            <p:cNvSpPr txBox="1">
              <a:spLocks noGrp="1" noRot="1" noMove="1" noResize="1" noEditPoints="1" noAdjustHandles="1" noChangeArrowheads="1" noChangeShapeType="1"/>
            </p:cNvSpPr>
            <p:nvPr/>
          </p:nvSpPr>
          <p:spPr>
            <a:xfrm>
              <a:off x="9294541" y="1304521"/>
              <a:ext cx="2614960" cy="1938992"/>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rPr>
                <a:t>Connecting</a:t>
              </a:r>
            </a:p>
            <a:p>
              <a:r>
                <a:rPr lang="en-US" sz="3600">
                  <a:latin typeface="Arial Black" panose="020B0A04020102020204" pitchFamily="34" charset="0"/>
                  <a:cs typeface="Arial" panose="020B0604020202020204" pitchFamily="34" charset="0"/>
                </a:rPr>
                <a:t>450K</a:t>
              </a:r>
              <a:r>
                <a:rPr lang="en-US" sz="2400">
                  <a:latin typeface="Arial Black" panose="020B0A040201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people</a:t>
              </a:r>
            </a:p>
            <a:p>
              <a:r>
                <a:rPr lang="en-US" sz="2400">
                  <a:latin typeface="Arial" panose="020B0604020202020204" pitchFamily="34" charset="0"/>
                  <a:cs typeface="Arial" panose="020B0604020202020204" pitchFamily="34" charset="0"/>
                </a:rPr>
                <a:t>to</a:t>
              </a:r>
            </a:p>
            <a:p>
              <a:r>
                <a:rPr lang="en-US" sz="3600">
                  <a:latin typeface="Arial Black" panose="020B0A04020102020204" pitchFamily="34" charset="0"/>
                  <a:cs typeface="Arial" panose="020B0604020202020204" pitchFamily="34" charset="0"/>
                </a:rPr>
                <a:t>450K </a:t>
              </a:r>
              <a:r>
                <a:rPr lang="en-US" sz="2400">
                  <a:latin typeface="Arial" panose="020B0604020202020204" pitchFamily="34" charset="0"/>
                  <a:cs typeface="Arial" panose="020B0604020202020204" pitchFamily="34" charset="0"/>
                </a:rPr>
                <a:t>jobs</a:t>
              </a:r>
              <a:endParaRPr lang="en-US" sz="2400"/>
            </a:p>
          </p:txBody>
        </p:sp>
      </p:grpSp>
      <p:sp>
        <p:nvSpPr>
          <p:cNvPr id="18" name="TextBox 17">
            <a:extLst>
              <a:ext uri="{FF2B5EF4-FFF2-40B4-BE49-F238E27FC236}">
                <a16:creationId xmlns:a16="http://schemas.microsoft.com/office/drawing/2014/main" id="{E0CFB929-6E73-8A5B-E3E4-FD6600A2ECC7}"/>
              </a:ext>
            </a:extLst>
          </p:cNvPr>
          <p:cNvSpPr txBox="1">
            <a:spLocks noGrp="1" noRot="1" noMove="1" noResize="1" noEditPoints="1" noAdjustHandles="1" noChangeArrowheads="1" noChangeShapeType="1"/>
          </p:cNvSpPr>
          <p:nvPr/>
        </p:nvSpPr>
        <p:spPr>
          <a:xfrm>
            <a:off x="883330" y="1895011"/>
            <a:ext cx="2725838" cy="3323987"/>
          </a:xfrm>
          <a:prstGeom prst="rect">
            <a:avLst/>
          </a:prstGeom>
          <a:noFill/>
        </p:spPr>
        <p:txBody>
          <a:bodyPr wrap="square" rtlCol="0">
            <a:spAutoFit/>
          </a:bodyPr>
          <a:lstStyle/>
          <a:p>
            <a:pPr algn="r">
              <a:spcBef>
                <a:spcPts val="1200"/>
              </a:spcBef>
            </a:pPr>
            <a:r>
              <a:rPr lang="en-US">
                <a:latin typeface="Arial Black" panose="020B0A04020102020204" pitchFamily="34" charset="0"/>
                <a:cs typeface="Arial" panose="020B0604020202020204" pitchFamily="34" charset="0"/>
              </a:rPr>
              <a:t>15-min Frequency </a:t>
            </a:r>
            <a:r>
              <a:rPr lang="en-US">
                <a:latin typeface="Arial" panose="020B0604020202020204" pitchFamily="34" charset="0"/>
                <a:cs typeface="Arial" panose="020B0604020202020204" pitchFamily="34" charset="0"/>
              </a:rPr>
              <a:t>on the top 15 routes</a:t>
            </a:r>
            <a:endParaRPr lang="en-US">
              <a:latin typeface="Arial Black" panose="020B0A04020102020204" pitchFamily="34" charset="0"/>
              <a:cs typeface="Arial" panose="020B0604020202020204" pitchFamily="34" charset="0"/>
            </a:endParaRPr>
          </a:p>
          <a:p>
            <a:pPr algn="r">
              <a:spcBef>
                <a:spcPts val="1200"/>
              </a:spcBef>
            </a:pPr>
            <a:r>
              <a:rPr lang="en-US">
                <a:latin typeface="Arial Black" panose="020B0A04020102020204" pitchFamily="34" charset="0"/>
                <a:cs typeface="Arial" panose="020B0604020202020204" pitchFamily="34" charset="0"/>
              </a:rPr>
              <a:t>30-min Frequency </a:t>
            </a:r>
            <a:r>
              <a:rPr lang="en-US">
                <a:latin typeface="Arial" panose="020B0604020202020204" pitchFamily="34" charset="0"/>
                <a:cs typeface="Arial" panose="020B0604020202020204" pitchFamily="34" charset="0"/>
              </a:rPr>
              <a:t>on all routes</a:t>
            </a:r>
          </a:p>
          <a:p>
            <a:pPr algn="r">
              <a:spcBef>
                <a:spcPts val="1200"/>
              </a:spcBef>
            </a:pPr>
            <a:r>
              <a:rPr lang="en-US">
                <a:latin typeface="Arial Black" panose="020B0A04020102020204" pitchFamily="34" charset="0"/>
                <a:cs typeface="Arial" panose="020B0604020202020204" pitchFamily="34" charset="0"/>
              </a:rPr>
              <a:t>Expanded hours </a:t>
            </a:r>
            <a:r>
              <a:rPr lang="en-US">
                <a:latin typeface="Arial" panose="020B0604020202020204" pitchFamily="34" charset="0"/>
                <a:cs typeface="Arial" panose="020B0604020202020204" pitchFamily="34" charset="0"/>
              </a:rPr>
              <a:t>on weekdays and weekends</a:t>
            </a:r>
          </a:p>
          <a:p>
            <a:pPr algn="r">
              <a:spcBef>
                <a:spcPts val="1200"/>
              </a:spcBef>
            </a:pPr>
            <a:r>
              <a:rPr lang="en-US" err="1">
                <a:latin typeface="Arial Black" panose="020B0A04020102020204" pitchFamily="34" charset="0"/>
                <a:cs typeface="Arial" panose="020B0604020202020204" pitchFamily="34" charset="0"/>
              </a:rPr>
              <a:t>Microtransit</a:t>
            </a:r>
            <a:r>
              <a:rPr lang="en-US">
                <a:latin typeface="Arial Black" panose="020B0A04020102020204" pitchFamily="34" charset="0"/>
                <a:cs typeface="Arial" panose="020B0604020202020204" pitchFamily="34" charset="0"/>
              </a:rPr>
              <a:t> </a:t>
            </a:r>
            <a:r>
              <a:rPr lang="en-US">
                <a:latin typeface="Arial" panose="020B0604020202020204" pitchFamily="34" charset="0"/>
                <a:cs typeface="Arial" panose="020B0604020202020204" pitchFamily="34" charset="0"/>
              </a:rPr>
              <a:t>in 100 square miles of new areas</a:t>
            </a:r>
          </a:p>
        </p:txBody>
      </p:sp>
      <p:sp>
        <p:nvSpPr>
          <p:cNvPr id="19" name="TextBox 18">
            <a:extLst>
              <a:ext uri="{FF2B5EF4-FFF2-40B4-BE49-F238E27FC236}">
                <a16:creationId xmlns:a16="http://schemas.microsoft.com/office/drawing/2014/main" id="{ADFBAAFC-0DEB-9B9C-3845-C2C32FAB7672}"/>
              </a:ext>
            </a:extLst>
          </p:cNvPr>
          <p:cNvSpPr txBox="1">
            <a:spLocks noGrp="1" noRot="1" noMove="1" noResize="1" noEditPoints="1" noAdjustHandles="1" noChangeArrowheads="1" noChangeShapeType="1"/>
          </p:cNvSpPr>
          <p:nvPr/>
        </p:nvSpPr>
        <p:spPr>
          <a:xfrm>
            <a:off x="711619" y="1238739"/>
            <a:ext cx="2897549" cy="584775"/>
          </a:xfrm>
          <a:prstGeom prst="rect">
            <a:avLst/>
          </a:prstGeom>
          <a:noFill/>
        </p:spPr>
        <p:txBody>
          <a:bodyPr wrap="square" rtlCol="0">
            <a:spAutoFit/>
          </a:bodyPr>
          <a:lstStyle/>
          <a:p>
            <a:pPr algn="r"/>
            <a:r>
              <a:rPr lang="en-US" sz="3200">
                <a:latin typeface="Arial Black" panose="020B0A04020102020204" pitchFamily="34" charset="0"/>
                <a:cs typeface="Arial" panose="020B0604020202020204" pitchFamily="34" charset="0"/>
              </a:rPr>
              <a:t>Better Bus</a:t>
            </a:r>
          </a:p>
        </p:txBody>
      </p:sp>
      <p:sp>
        <p:nvSpPr>
          <p:cNvPr id="15" name="TextBox 14">
            <a:extLst>
              <a:ext uri="{FF2B5EF4-FFF2-40B4-BE49-F238E27FC236}">
                <a16:creationId xmlns:a16="http://schemas.microsoft.com/office/drawing/2014/main" id="{5BF19079-1ECD-5C31-6232-E5827ECE1DB5}"/>
              </a:ext>
            </a:extLst>
          </p:cNvPr>
          <p:cNvSpPr txBox="1"/>
          <p:nvPr/>
        </p:nvSpPr>
        <p:spPr>
          <a:xfrm>
            <a:off x="357075" y="210904"/>
            <a:ext cx="5738926" cy="784382"/>
          </a:xfrm>
          <a:prstGeom prst="rect">
            <a:avLst/>
          </a:prstGeom>
          <a:noFill/>
        </p:spPr>
        <p:txBody>
          <a:bodyPr wrap="square">
            <a:spAutoFit/>
          </a:bodyPr>
          <a:lstStyle/>
          <a:p>
            <a:pPr marL="0" marR="0">
              <a:lnSpc>
                <a:spcPct val="107000"/>
              </a:lnSpc>
              <a:spcBef>
                <a:spcPts val="0"/>
              </a:spcBef>
              <a:spcAft>
                <a:spcPts val="0"/>
              </a:spcAft>
            </a:pPr>
            <a:r>
              <a:rPr lang="en-US" sz="4400" b="1" kern="100">
                <a:latin typeface="Arial Black" panose="020B0A04020102020204" pitchFamily="34" charset="0"/>
                <a:ea typeface="Calibri" panose="020F0502020204030204" pitchFamily="34" charset="0"/>
                <a:cs typeface="Arial" panose="020B0604020202020204" pitchFamily="34" charset="0"/>
              </a:rPr>
              <a:t>What’s in the Plan</a:t>
            </a:r>
          </a:p>
        </p:txBody>
      </p:sp>
      <p:grpSp>
        <p:nvGrpSpPr>
          <p:cNvPr id="31" name="Group 30">
            <a:extLst>
              <a:ext uri="{FF2B5EF4-FFF2-40B4-BE49-F238E27FC236}">
                <a16:creationId xmlns:a16="http://schemas.microsoft.com/office/drawing/2014/main" id="{B5306CD1-5AEC-7DE4-AF73-5E6F06CAB425}"/>
              </a:ext>
            </a:extLst>
          </p:cNvPr>
          <p:cNvGrpSpPr/>
          <p:nvPr/>
        </p:nvGrpSpPr>
        <p:grpSpPr>
          <a:xfrm>
            <a:off x="6134100" y="196057"/>
            <a:ext cx="3204106" cy="864980"/>
            <a:chOff x="6134100" y="196057"/>
            <a:chExt cx="3204106" cy="864980"/>
          </a:xfrm>
        </p:grpSpPr>
        <p:sp>
          <p:nvSpPr>
            <p:cNvPr id="23" name="Rectangle 22">
              <a:extLst>
                <a:ext uri="{FF2B5EF4-FFF2-40B4-BE49-F238E27FC236}">
                  <a16:creationId xmlns:a16="http://schemas.microsoft.com/office/drawing/2014/main" id="{5C59EF6D-5A56-1962-85E8-352160F3466E}"/>
                </a:ext>
              </a:extLst>
            </p:cNvPr>
            <p:cNvSpPr/>
            <p:nvPr/>
          </p:nvSpPr>
          <p:spPr>
            <a:xfrm>
              <a:off x="6284834" y="215806"/>
              <a:ext cx="2897549" cy="81261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E57C67-D638-AC4A-74E3-A8CCE80091C4}"/>
                </a:ext>
              </a:extLst>
            </p:cNvPr>
            <p:cNvSpPr txBox="1"/>
            <p:nvPr/>
          </p:nvSpPr>
          <p:spPr>
            <a:xfrm>
              <a:off x="6134100" y="196057"/>
              <a:ext cx="3204106" cy="864980"/>
            </a:xfrm>
            <a:prstGeom prst="rect">
              <a:avLst/>
            </a:prstGeom>
            <a:noFill/>
          </p:spPr>
          <p:txBody>
            <a:bodyPr wrap="square">
              <a:spAutoFit/>
            </a:bodyPr>
            <a:lstStyle/>
            <a:p>
              <a:pPr marL="0" marR="0" algn="ctr">
                <a:lnSpc>
                  <a:spcPct val="107000"/>
                </a:lnSpc>
                <a:spcBef>
                  <a:spcPts val="0"/>
                </a:spcBef>
                <a:spcAft>
                  <a:spcPts val="0"/>
                </a:spcAft>
              </a:pPr>
              <a:r>
                <a:rPr lang="en-US" sz="2400" b="1" kern="100">
                  <a:effectLst/>
                  <a:latin typeface="Arial Black" panose="020B0A04020102020204" pitchFamily="34" charset="0"/>
                  <a:ea typeface="Calibri" panose="020F0502020204030204" pitchFamily="34" charset="0"/>
                  <a:cs typeface="Arial" panose="020B0604020202020204" pitchFamily="34" charset="0"/>
                </a:rPr>
                <a:t>Bus &amp; </a:t>
              </a:r>
              <a:r>
                <a:rPr lang="en-US" sz="2400" b="1" kern="100" err="1">
                  <a:effectLst/>
                  <a:latin typeface="Arial Black" panose="020B0A04020102020204" pitchFamily="34" charset="0"/>
                  <a:ea typeface="Calibri" panose="020F0502020204030204" pitchFamily="34" charset="0"/>
                  <a:cs typeface="Arial" panose="020B0604020202020204" pitchFamily="34" charset="0"/>
                </a:rPr>
                <a:t>Microtransit</a:t>
              </a:r>
              <a:endParaRPr lang="en-US" sz="2400" b="1" kern="100">
                <a:effectLst/>
                <a:latin typeface="Arial Black" panose="020B0A04020102020204" pitchFamily="34" charset="0"/>
                <a:ea typeface="Calibri" panose="020F050202020403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12E1F1BF-77B2-C303-A8D8-C31143A7DC58}"/>
              </a:ext>
            </a:extLst>
          </p:cNvPr>
          <p:cNvSpPr>
            <a:spLocks noGrp="1" noRot="1" noMove="1" noResize="1" noEditPoints="1" noAdjustHandles="1" noChangeArrowheads="1" noChangeShapeType="1"/>
          </p:cNvSpPr>
          <p:nvPr/>
        </p:nvSpPr>
        <p:spPr>
          <a:xfrm>
            <a:off x="8377593" y="2937744"/>
            <a:ext cx="287676" cy="287676"/>
          </a:xfrm>
          <a:prstGeom prst="rect">
            <a:avLst/>
          </a:prstGeom>
          <a:solidFill>
            <a:srgbClr val="F6E3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D47B25-CAB7-B13B-4974-4999EA807B37}"/>
              </a:ext>
            </a:extLst>
          </p:cNvPr>
          <p:cNvSpPr txBox="1">
            <a:spLocks noGrp="1" noRot="1" noMove="1" noResize="1" noEditPoints="1" noAdjustHandles="1" noChangeArrowheads="1" noChangeShapeType="1"/>
          </p:cNvSpPr>
          <p:nvPr/>
        </p:nvSpPr>
        <p:spPr>
          <a:xfrm>
            <a:off x="8677048" y="2871262"/>
            <a:ext cx="3222485" cy="430887"/>
          </a:xfrm>
          <a:prstGeom prst="rect">
            <a:avLst/>
          </a:prstGeom>
          <a:noFill/>
        </p:spPr>
        <p:txBody>
          <a:bodyPr wrap="none" rtlCol="0">
            <a:spAutoFit/>
          </a:bodyPr>
          <a:lstStyle/>
          <a:p>
            <a:r>
              <a:rPr lang="en-US" sz="1200">
                <a:latin typeface="Arial Black" panose="020B0A04020102020204" pitchFamily="34" charset="0"/>
              </a:rPr>
              <a:t>30 Minute Frequency Bus Corridors</a:t>
            </a:r>
          </a:p>
          <a:p>
            <a:r>
              <a:rPr lang="en-US" sz="1000">
                <a:latin typeface="Arial" panose="020B0604020202020204" pitchFamily="34" charset="0"/>
                <a:cs typeface="Arial" panose="020B0604020202020204" pitchFamily="34" charset="0"/>
              </a:rPr>
              <a:t>(10-minute walk)</a:t>
            </a:r>
          </a:p>
        </p:txBody>
      </p:sp>
      <p:cxnSp>
        <p:nvCxnSpPr>
          <p:cNvPr id="30" name="Straight Connector 29">
            <a:extLst>
              <a:ext uri="{FF2B5EF4-FFF2-40B4-BE49-F238E27FC236}">
                <a16:creationId xmlns:a16="http://schemas.microsoft.com/office/drawing/2014/main" id="{6603EB2B-A7BE-2AD5-C660-9F64537CFDF3}"/>
              </a:ext>
            </a:extLst>
          </p:cNvPr>
          <p:cNvCxnSpPr>
            <a:cxnSpLocks noGrp="1" noRot="1" noMove="1" noResize="1" noEditPoints="1" noAdjustHandles="1" noChangeArrowheads="1" noChangeShapeType="1"/>
            <a:stCxn id="12" idx="1"/>
            <a:endCxn id="12" idx="3"/>
          </p:cNvCxnSpPr>
          <p:nvPr/>
        </p:nvCxnSpPr>
        <p:spPr>
          <a:xfrm>
            <a:off x="8371439" y="2089001"/>
            <a:ext cx="28767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with medium confidence">
            <a:extLst>
              <a:ext uri="{FF2B5EF4-FFF2-40B4-BE49-F238E27FC236}">
                <a16:creationId xmlns:a16="http://schemas.microsoft.com/office/drawing/2014/main" id="{F33CF051-1048-D583-646F-9AF88B4C3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7" name="TextBox 6">
            <a:extLst>
              <a:ext uri="{FF2B5EF4-FFF2-40B4-BE49-F238E27FC236}">
                <a16:creationId xmlns:a16="http://schemas.microsoft.com/office/drawing/2014/main" id="{B9E9B25C-3C57-8E15-7601-3A3BA07D4CF3}"/>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7</a:t>
            </a:fld>
            <a:endParaRPr lang="en-US" sz="1600">
              <a:latin typeface="Arial Black" panose="020B0A04020102020204" pitchFamily="34" charset="0"/>
            </a:endParaRPr>
          </a:p>
        </p:txBody>
      </p:sp>
    </p:spTree>
    <p:extLst>
      <p:ext uri="{BB962C8B-B14F-4D97-AF65-F5344CB8AC3E}">
        <p14:creationId xmlns:p14="http://schemas.microsoft.com/office/powerpoint/2010/main" val="58301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F50E67-2591-A54D-2320-5BF7D983F68C}"/>
              </a:ext>
            </a:extLst>
          </p:cNvPr>
          <p:cNvPicPr>
            <a:picLocks noChangeAspect="1"/>
          </p:cNvPicPr>
          <p:nvPr/>
        </p:nvPicPr>
        <p:blipFill>
          <a:blip r:embed="rId3">
            <a:extLst>
              <a:ext uri="{28A0092B-C50C-407E-A947-70E740481C1C}">
                <a14:useLocalDpi xmlns:a14="http://schemas.microsoft.com/office/drawing/2010/main" val="0"/>
              </a:ext>
            </a:extLst>
          </a:blip>
          <a:srcRect l="5840" t="11210" r="3686" b="5277"/>
          <a:stretch/>
        </p:blipFill>
        <p:spPr>
          <a:xfrm>
            <a:off x="4214451" y="828675"/>
            <a:ext cx="4354358" cy="6029325"/>
          </a:xfrm>
          <a:prstGeom prst="rect">
            <a:avLst/>
          </a:prstGeom>
        </p:spPr>
      </p:pic>
      <p:sp>
        <p:nvSpPr>
          <p:cNvPr id="6" name="TextBox 5">
            <a:extLst>
              <a:ext uri="{FF2B5EF4-FFF2-40B4-BE49-F238E27FC236}">
                <a16:creationId xmlns:a16="http://schemas.microsoft.com/office/drawing/2014/main" id="{81D7FD6E-01C4-50FD-17AA-4C390F00285F}"/>
              </a:ext>
            </a:extLst>
          </p:cNvPr>
          <p:cNvSpPr txBox="1">
            <a:spLocks noGrp="1" noRot="1" noMove="1" noResize="1" noEditPoints="1" noAdjustHandles="1" noChangeArrowheads="1" noChangeShapeType="1"/>
          </p:cNvSpPr>
          <p:nvPr/>
        </p:nvSpPr>
        <p:spPr>
          <a:xfrm>
            <a:off x="8915252" y="3654439"/>
            <a:ext cx="3105436" cy="1261884"/>
          </a:xfrm>
          <a:prstGeom prst="rect">
            <a:avLst/>
          </a:prstGeom>
          <a:noFill/>
        </p:spPr>
        <p:txBody>
          <a:bodyPr wrap="square" rtlCol="0">
            <a:spAutoFit/>
          </a:bodyPr>
          <a:lstStyle/>
          <a:p>
            <a:r>
              <a:rPr lang="en-US" sz="4400">
                <a:solidFill>
                  <a:srgbClr val="EEA201"/>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Gold Line</a:t>
            </a:r>
          </a:p>
          <a:p>
            <a:r>
              <a:rPr lang="en-US" sz="1600">
                <a:latin typeface="Arial" panose="020B0604020202020204" pitchFamily="34" charset="0"/>
                <a:cs typeface="Arial" panose="020B0604020202020204" pitchFamily="34" charset="0"/>
              </a:rPr>
              <a:t>Extension</a:t>
            </a:r>
          </a:p>
          <a:p>
            <a:r>
              <a:rPr lang="en-US" sz="1600">
                <a:latin typeface="Arial" panose="020B0604020202020204" pitchFamily="34" charset="0"/>
                <a:cs typeface="Arial" panose="020B0604020202020204" pitchFamily="34" charset="0"/>
              </a:rPr>
              <a:t>Rosa Parks Place to Eastland</a:t>
            </a:r>
          </a:p>
        </p:txBody>
      </p:sp>
      <p:sp>
        <p:nvSpPr>
          <p:cNvPr id="7" name="TextBox 6">
            <a:extLst>
              <a:ext uri="{FF2B5EF4-FFF2-40B4-BE49-F238E27FC236}">
                <a16:creationId xmlns:a16="http://schemas.microsoft.com/office/drawing/2014/main" id="{477756DE-FB12-B5EA-DA14-BFF1B3BC3EBB}"/>
              </a:ext>
            </a:extLst>
          </p:cNvPr>
          <p:cNvSpPr txBox="1"/>
          <p:nvPr/>
        </p:nvSpPr>
        <p:spPr>
          <a:xfrm>
            <a:off x="357075" y="210904"/>
            <a:ext cx="5738926" cy="784382"/>
          </a:xfrm>
          <a:prstGeom prst="rect">
            <a:avLst/>
          </a:prstGeom>
          <a:noFill/>
        </p:spPr>
        <p:txBody>
          <a:bodyPr wrap="square">
            <a:spAutoFit/>
          </a:bodyPr>
          <a:lstStyle/>
          <a:p>
            <a:pPr marL="0" marR="0">
              <a:lnSpc>
                <a:spcPct val="107000"/>
              </a:lnSpc>
              <a:spcBef>
                <a:spcPts val="0"/>
              </a:spcBef>
              <a:spcAft>
                <a:spcPts val="0"/>
              </a:spcAft>
            </a:pPr>
            <a:r>
              <a:rPr lang="en-US" sz="4400" b="1" kern="100">
                <a:latin typeface="Arial Black" panose="020B0A04020102020204" pitchFamily="34" charset="0"/>
                <a:ea typeface="Calibri" panose="020F0502020204030204" pitchFamily="34" charset="0"/>
                <a:cs typeface="Arial" panose="020B0604020202020204" pitchFamily="34" charset="0"/>
              </a:rPr>
              <a:t>What’s in the Plan</a:t>
            </a:r>
          </a:p>
        </p:txBody>
      </p:sp>
      <p:grpSp>
        <p:nvGrpSpPr>
          <p:cNvPr id="14" name="Group 13">
            <a:extLst>
              <a:ext uri="{FF2B5EF4-FFF2-40B4-BE49-F238E27FC236}">
                <a16:creationId xmlns:a16="http://schemas.microsoft.com/office/drawing/2014/main" id="{CDFC5CA4-51AB-09CA-1F4A-FAEAFA5762A6}"/>
              </a:ext>
            </a:extLst>
          </p:cNvPr>
          <p:cNvGrpSpPr/>
          <p:nvPr/>
        </p:nvGrpSpPr>
        <p:grpSpPr>
          <a:xfrm>
            <a:off x="6172136" y="116346"/>
            <a:ext cx="2901438" cy="941668"/>
            <a:chOff x="8800514" y="956834"/>
            <a:chExt cx="2901438" cy="941668"/>
          </a:xfrm>
        </p:grpSpPr>
        <p:sp>
          <p:nvSpPr>
            <p:cNvPr id="20" name="Rectangle 19">
              <a:extLst>
                <a:ext uri="{FF2B5EF4-FFF2-40B4-BE49-F238E27FC236}">
                  <a16:creationId xmlns:a16="http://schemas.microsoft.com/office/drawing/2014/main" id="{81B6264E-A190-7AD0-D637-AC2D0534664B}"/>
                </a:ext>
              </a:extLst>
            </p:cNvPr>
            <p:cNvSpPr/>
            <p:nvPr/>
          </p:nvSpPr>
          <p:spPr>
            <a:xfrm rot="16200000">
              <a:off x="9841943" y="-23050"/>
              <a:ext cx="818580" cy="2901437"/>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EF90C08-16E1-593C-AC6C-D037F931E9CD}"/>
                </a:ext>
              </a:extLst>
            </p:cNvPr>
            <p:cNvSpPr txBox="1"/>
            <p:nvPr/>
          </p:nvSpPr>
          <p:spPr>
            <a:xfrm>
              <a:off x="8849226" y="956834"/>
              <a:ext cx="2852726" cy="941668"/>
            </a:xfrm>
            <a:prstGeom prst="rect">
              <a:avLst/>
            </a:prstGeom>
            <a:noFill/>
          </p:spPr>
          <p:txBody>
            <a:bodyPr wrap="square">
              <a:spAutoFit/>
            </a:bodyPr>
            <a:lstStyle/>
            <a:p>
              <a:pPr marL="0" marR="0" algn="ctr">
                <a:lnSpc>
                  <a:spcPct val="107000"/>
                </a:lnSpc>
                <a:spcBef>
                  <a:spcPts val="0"/>
                </a:spcBef>
                <a:spcAft>
                  <a:spcPts val="0"/>
                </a:spcAft>
              </a:pPr>
              <a:r>
                <a:rPr lang="en-US" sz="5400" b="1" kern="100">
                  <a:effectLst/>
                  <a:latin typeface="Arial Black" panose="020B0A04020102020204" pitchFamily="34" charset="0"/>
                  <a:ea typeface="Calibri" panose="020F0502020204030204" pitchFamily="34" charset="0"/>
                  <a:cs typeface="Arial" panose="020B0604020202020204" pitchFamily="34" charset="0"/>
                </a:rPr>
                <a:t>Rail</a:t>
              </a:r>
            </a:p>
          </p:txBody>
        </p:sp>
      </p:grpSp>
      <p:sp>
        <p:nvSpPr>
          <p:cNvPr id="27" name="TextBox 26">
            <a:extLst>
              <a:ext uri="{FF2B5EF4-FFF2-40B4-BE49-F238E27FC236}">
                <a16:creationId xmlns:a16="http://schemas.microsoft.com/office/drawing/2014/main" id="{88D3F7E7-6ADB-95D2-015C-64CCCDEC7F71}"/>
              </a:ext>
            </a:extLst>
          </p:cNvPr>
          <p:cNvSpPr txBox="1">
            <a:spLocks noGrp="1" noRot="1" noMove="1" noResize="1" noEditPoints="1" noAdjustHandles="1" noChangeArrowheads="1" noChangeShapeType="1"/>
          </p:cNvSpPr>
          <p:nvPr/>
        </p:nvSpPr>
        <p:spPr>
          <a:xfrm>
            <a:off x="8974650" y="1191274"/>
            <a:ext cx="3029224" cy="1261884"/>
          </a:xfrm>
          <a:prstGeom prst="rect">
            <a:avLst/>
          </a:prstGeom>
          <a:noFill/>
        </p:spPr>
        <p:txBody>
          <a:bodyPr wrap="square" rtlCol="0">
            <a:spAutoFit/>
          </a:bodyPr>
          <a:lstStyle/>
          <a:p>
            <a:r>
              <a:rPr lang="en-US" sz="4400">
                <a:solidFill>
                  <a:srgbClr val="FF0000"/>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Red Line</a:t>
            </a:r>
          </a:p>
          <a:p>
            <a:r>
              <a:rPr lang="en-US" sz="1600">
                <a:latin typeface="Arial" panose="020B0604020202020204" pitchFamily="34" charset="0"/>
                <a:cs typeface="Arial" panose="020B0604020202020204" pitchFamily="34" charset="0"/>
              </a:rPr>
              <a:t>Charlotte Gateway Station to Mooresville/Iredell County</a:t>
            </a:r>
          </a:p>
        </p:txBody>
      </p:sp>
      <p:sp>
        <p:nvSpPr>
          <p:cNvPr id="28" name="TextBox 27">
            <a:extLst>
              <a:ext uri="{FF2B5EF4-FFF2-40B4-BE49-F238E27FC236}">
                <a16:creationId xmlns:a16="http://schemas.microsoft.com/office/drawing/2014/main" id="{CA12424B-5EB6-BE8D-B4E6-28A9E99C8EE1}"/>
              </a:ext>
            </a:extLst>
          </p:cNvPr>
          <p:cNvSpPr txBox="1">
            <a:spLocks/>
          </p:cNvSpPr>
          <p:nvPr/>
        </p:nvSpPr>
        <p:spPr>
          <a:xfrm>
            <a:off x="-86723" y="5193322"/>
            <a:ext cx="4168897" cy="1261884"/>
          </a:xfrm>
          <a:prstGeom prst="rect">
            <a:avLst/>
          </a:prstGeom>
          <a:noFill/>
        </p:spPr>
        <p:txBody>
          <a:bodyPr wrap="square" rtlCol="0">
            <a:spAutoFit/>
          </a:bodyPr>
          <a:lstStyle/>
          <a:p>
            <a:pPr algn="r"/>
            <a:r>
              <a:rPr lang="en-US" sz="4400">
                <a:solidFill>
                  <a:srgbClr val="2F3FBD"/>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Blue Line </a:t>
            </a:r>
          </a:p>
          <a:p>
            <a:pPr algn="r"/>
            <a:r>
              <a:rPr lang="en-US" sz="1600">
                <a:latin typeface="Arial" panose="020B0604020202020204" pitchFamily="34" charset="0"/>
                <a:cs typeface="Arial" panose="020B0604020202020204" pitchFamily="34" charset="0"/>
              </a:rPr>
              <a:t>Extension</a:t>
            </a:r>
          </a:p>
          <a:p>
            <a:pPr algn="r"/>
            <a:r>
              <a:rPr lang="en-US" sz="1600">
                <a:latin typeface="Arial" panose="020B0604020202020204" pitchFamily="34" charset="0"/>
                <a:cs typeface="Arial" panose="020B0604020202020204" pitchFamily="34" charset="0"/>
              </a:rPr>
              <a:t>I-485 to Carolina Place/Pineville</a:t>
            </a:r>
          </a:p>
        </p:txBody>
      </p:sp>
      <p:sp>
        <p:nvSpPr>
          <p:cNvPr id="3" name="TextBox 2">
            <a:extLst>
              <a:ext uri="{FF2B5EF4-FFF2-40B4-BE49-F238E27FC236}">
                <a16:creationId xmlns:a16="http://schemas.microsoft.com/office/drawing/2014/main" id="{950A4846-043C-89A3-49DD-6CB248F18A63}"/>
              </a:ext>
            </a:extLst>
          </p:cNvPr>
          <p:cNvSpPr txBox="1">
            <a:spLocks noGrp="1" noRot="1" noMove="1" noResize="1" noEditPoints="1" noAdjustHandles="1" noChangeArrowheads="1" noChangeShapeType="1"/>
          </p:cNvSpPr>
          <p:nvPr/>
        </p:nvSpPr>
        <p:spPr>
          <a:xfrm>
            <a:off x="8974649" y="2524429"/>
            <a:ext cx="2544251" cy="707886"/>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For the portion of the Red Line in Iredell County, the financial analysis assumes a future local funding match; source(s) to be determined.</a:t>
            </a:r>
          </a:p>
        </p:txBody>
      </p:sp>
      <p:sp>
        <p:nvSpPr>
          <p:cNvPr id="5" name="TextBox 4">
            <a:extLst>
              <a:ext uri="{FF2B5EF4-FFF2-40B4-BE49-F238E27FC236}">
                <a16:creationId xmlns:a16="http://schemas.microsoft.com/office/drawing/2014/main" id="{49FCAD3F-1940-69D7-18AA-0F0225B68BE4}"/>
              </a:ext>
            </a:extLst>
          </p:cNvPr>
          <p:cNvSpPr txBox="1">
            <a:spLocks noGrp="1" noRot="1" noMove="1" noResize="1" noEditPoints="1" noAdjustHandles="1" noChangeArrowheads="1" noChangeShapeType="1"/>
          </p:cNvSpPr>
          <p:nvPr/>
        </p:nvSpPr>
        <p:spPr>
          <a:xfrm>
            <a:off x="107949" y="1170212"/>
            <a:ext cx="4106501" cy="1708160"/>
          </a:xfrm>
          <a:prstGeom prst="rect">
            <a:avLst/>
          </a:prstGeom>
          <a:noFill/>
        </p:spPr>
        <p:txBody>
          <a:bodyPr wrap="square" rtlCol="0">
            <a:spAutoFit/>
          </a:bodyPr>
          <a:lstStyle/>
          <a:p>
            <a:pPr algn="r"/>
            <a:r>
              <a:rPr lang="en-US" sz="2800">
                <a:latin typeface="Arial Black" panose="020B0A04020102020204" pitchFamily="34" charset="0"/>
                <a:cs typeface="Arial" panose="020B0604020202020204" pitchFamily="34" charset="0"/>
              </a:rPr>
              <a:t>Transit System Plan</a:t>
            </a:r>
            <a:endParaRPr lang="en-US">
              <a:latin typeface="Arial Black" panose="020B0A04020102020204" pitchFamily="34" charset="0"/>
              <a:cs typeface="Arial" panose="020B0604020202020204" pitchFamily="34" charset="0"/>
            </a:endParaRPr>
          </a:p>
          <a:p>
            <a:pPr algn="r">
              <a:spcBef>
                <a:spcPts val="600"/>
              </a:spcBef>
            </a:pPr>
            <a:r>
              <a:rPr lang="en-US">
                <a:latin typeface="Arial Black" panose="020B0A04020102020204" pitchFamily="34" charset="0"/>
                <a:cs typeface="Arial" panose="020B0604020202020204" pitchFamily="34" charset="0"/>
              </a:rPr>
              <a:t>Adopted by </a:t>
            </a:r>
          </a:p>
          <a:p>
            <a:pPr algn="r"/>
            <a:r>
              <a:rPr lang="en-US">
                <a:latin typeface="Arial Black" panose="020B0A04020102020204" pitchFamily="34" charset="0"/>
                <a:cs typeface="Arial" panose="020B0604020202020204" pitchFamily="34" charset="0"/>
              </a:rPr>
              <a:t>The Metropolitan Transit Commission (MTC):</a:t>
            </a:r>
          </a:p>
          <a:p>
            <a:pPr algn="r"/>
            <a:r>
              <a:rPr lang="en-US">
                <a:latin typeface="Arial" panose="020B0604020202020204" pitchFamily="34" charset="0"/>
                <a:cs typeface="Arial" panose="020B0604020202020204" pitchFamily="34" charset="0"/>
              </a:rPr>
              <a:t>May 28, 2025</a:t>
            </a:r>
          </a:p>
        </p:txBody>
      </p:sp>
      <p:cxnSp>
        <p:nvCxnSpPr>
          <p:cNvPr id="9" name="Connector: Elbow 8">
            <a:extLst>
              <a:ext uri="{FF2B5EF4-FFF2-40B4-BE49-F238E27FC236}">
                <a16:creationId xmlns:a16="http://schemas.microsoft.com/office/drawing/2014/main" id="{B6B4E17A-C85F-74F5-4823-027B3E248870}"/>
              </a:ext>
            </a:extLst>
          </p:cNvPr>
          <p:cNvCxnSpPr>
            <a:cxnSpLocks/>
          </p:cNvCxnSpPr>
          <p:nvPr/>
        </p:nvCxnSpPr>
        <p:spPr>
          <a:xfrm>
            <a:off x="7690350" y="5496638"/>
            <a:ext cx="1383224" cy="123112"/>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AB7B5183-64C1-8C21-4A3B-A458DAEEC7B2}"/>
              </a:ext>
            </a:extLst>
          </p:cNvPr>
          <p:cNvCxnSpPr>
            <a:cxnSpLocks/>
          </p:cNvCxnSpPr>
          <p:nvPr/>
        </p:nvCxnSpPr>
        <p:spPr>
          <a:xfrm>
            <a:off x="6166902" y="5869574"/>
            <a:ext cx="2906672" cy="330491"/>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F5F99A4-412A-02A9-698A-2395D0751187}"/>
              </a:ext>
            </a:extLst>
          </p:cNvPr>
          <p:cNvSpPr txBox="1">
            <a:spLocks noGrp="1" noRot="1" noMove="1" noResize="1" noEditPoints="1" noAdjustHandles="1" noChangeArrowheads="1" noChangeShapeType="1"/>
          </p:cNvSpPr>
          <p:nvPr/>
        </p:nvSpPr>
        <p:spPr>
          <a:xfrm>
            <a:off x="9195845" y="5496639"/>
            <a:ext cx="1815056"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Future Silver Line Extension to CPCC Levine</a:t>
            </a:r>
          </a:p>
        </p:txBody>
      </p:sp>
      <p:sp>
        <p:nvSpPr>
          <p:cNvPr id="16" name="TextBox 15">
            <a:extLst>
              <a:ext uri="{FF2B5EF4-FFF2-40B4-BE49-F238E27FC236}">
                <a16:creationId xmlns:a16="http://schemas.microsoft.com/office/drawing/2014/main" id="{0ABE09F0-B288-430D-8964-3674E15730A6}"/>
              </a:ext>
            </a:extLst>
          </p:cNvPr>
          <p:cNvSpPr txBox="1">
            <a:spLocks noGrp="1" noRot="1" noMove="1" noResize="1" noEditPoints="1" noAdjustHandles="1" noChangeArrowheads="1" noChangeShapeType="1"/>
          </p:cNvSpPr>
          <p:nvPr/>
        </p:nvSpPr>
        <p:spPr>
          <a:xfrm>
            <a:off x="9195844" y="6132336"/>
            <a:ext cx="1815056"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Future Blue Line Extension to Ballantyne</a:t>
            </a:r>
          </a:p>
        </p:txBody>
      </p:sp>
      <p:cxnSp>
        <p:nvCxnSpPr>
          <p:cNvPr id="17" name="Connector: Elbow 16">
            <a:extLst>
              <a:ext uri="{FF2B5EF4-FFF2-40B4-BE49-F238E27FC236}">
                <a16:creationId xmlns:a16="http://schemas.microsoft.com/office/drawing/2014/main" id="{D41C6810-012D-FD2A-9650-68F6DF2E3BB3}"/>
              </a:ext>
            </a:extLst>
          </p:cNvPr>
          <p:cNvCxnSpPr>
            <a:cxnSpLocks/>
          </p:cNvCxnSpPr>
          <p:nvPr/>
        </p:nvCxnSpPr>
        <p:spPr>
          <a:xfrm flipV="1">
            <a:off x="7532028" y="4003782"/>
            <a:ext cx="1383224" cy="281599"/>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7C7A701F-4A9A-2AE8-6C28-646A4B55434D}"/>
              </a:ext>
            </a:extLst>
          </p:cNvPr>
          <p:cNvCxnSpPr>
            <a:cxnSpLocks/>
          </p:cNvCxnSpPr>
          <p:nvPr/>
        </p:nvCxnSpPr>
        <p:spPr>
          <a:xfrm flipV="1">
            <a:off x="6699879" y="1564632"/>
            <a:ext cx="2182448" cy="438731"/>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431DAA0-DBF8-C4C2-E6FE-0D6CBB477EA4}"/>
              </a:ext>
            </a:extLst>
          </p:cNvPr>
          <p:cNvGrpSpPr/>
          <p:nvPr/>
        </p:nvGrpSpPr>
        <p:grpSpPr>
          <a:xfrm>
            <a:off x="536584" y="3900661"/>
            <a:ext cx="3891681" cy="1046440"/>
            <a:chOff x="794619" y="3900661"/>
            <a:chExt cx="3891681" cy="1046440"/>
          </a:xfrm>
        </p:grpSpPr>
        <p:sp>
          <p:nvSpPr>
            <p:cNvPr id="24" name="TextBox 23">
              <a:extLst>
                <a:ext uri="{FF2B5EF4-FFF2-40B4-BE49-F238E27FC236}">
                  <a16:creationId xmlns:a16="http://schemas.microsoft.com/office/drawing/2014/main" id="{55D02697-06E6-A639-4948-B32BCB231B6F}"/>
                </a:ext>
              </a:extLst>
            </p:cNvPr>
            <p:cNvSpPr txBox="1">
              <a:spLocks/>
            </p:cNvSpPr>
            <p:nvPr/>
          </p:nvSpPr>
          <p:spPr>
            <a:xfrm>
              <a:off x="794619" y="3900661"/>
              <a:ext cx="3518756" cy="1046440"/>
            </a:xfrm>
            <a:prstGeom prst="rect">
              <a:avLst/>
            </a:prstGeom>
            <a:noFill/>
          </p:spPr>
          <p:txBody>
            <a:bodyPr wrap="square" rtlCol="0">
              <a:spAutoFit/>
            </a:bodyPr>
            <a:lstStyle/>
            <a:p>
              <a:pPr algn="r"/>
              <a:r>
                <a:rPr lang="en-US" sz="4400">
                  <a:solidFill>
                    <a:schemeClr val="bg2">
                      <a:lumMod val="75000"/>
                    </a:schemeClr>
                  </a:solidFill>
                  <a:effectLst>
                    <a:outerShdw blurRad="50800" dist="38100" dir="2700000" algn="tl" rotWithShape="0">
                      <a:prstClr val="black"/>
                    </a:outerShdw>
                  </a:effectLst>
                  <a:latin typeface="Arial Black" panose="020B0A04020102020204" pitchFamily="34" charset="0"/>
                  <a:cs typeface="Arial" panose="020B0604020202020204" pitchFamily="34" charset="0"/>
                </a:rPr>
                <a:t>Silver Line</a:t>
              </a:r>
            </a:p>
            <a:p>
              <a:pPr algn="r"/>
              <a:r>
                <a:rPr lang="en-US" sz="1600">
                  <a:latin typeface="Arial" panose="020B0604020202020204" pitchFamily="34" charset="0"/>
                  <a:cs typeface="Arial" panose="020B0604020202020204" pitchFamily="34" charset="0"/>
                </a:rPr>
                <a:t>Airport to Coliseum/Ovens</a:t>
              </a:r>
            </a:p>
          </p:txBody>
        </p:sp>
        <p:cxnSp>
          <p:nvCxnSpPr>
            <p:cNvPr id="36" name="Connector: Elbow 35">
              <a:extLst>
                <a:ext uri="{FF2B5EF4-FFF2-40B4-BE49-F238E27FC236}">
                  <a16:creationId xmlns:a16="http://schemas.microsoft.com/office/drawing/2014/main" id="{AA79FC03-1767-5E35-4784-A7DEB88BDBE5}"/>
                </a:ext>
              </a:extLst>
            </p:cNvPr>
            <p:cNvCxnSpPr>
              <a:cxnSpLocks/>
            </p:cNvCxnSpPr>
            <p:nvPr/>
          </p:nvCxnSpPr>
          <p:spPr>
            <a:xfrm rot="10800000" flipV="1">
              <a:off x="4372772" y="4315770"/>
              <a:ext cx="313528" cy="262578"/>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cxnSp>
        <p:nvCxnSpPr>
          <p:cNvPr id="43" name="Connector: Elbow 42">
            <a:extLst>
              <a:ext uri="{FF2B5EF4-FFF2-40B4-BE49-F238E27FC236}">
                <a16:creationId xmlns:a16="http://schemas.microsoft.com/office/drawing/2014/main" id="{7F3AE58F-D520-BBAD-8587-D6A08768E996}"/>
              </a:ext>
            </a:extLst>
          </p:cNvPr>
          <p:cNvCxnSpPr>
            <a:cxnSpLocks/>
          </p:cNvCxnSpPr>
          <p:nvPr/>
        </p:nvCxnSpPr>
        <p:spPr>
          <a:xfrm rot="10800000" flipV="1">
            <a:off x="4143313" y="5496638"/>
            <a:ext cx="1968498" cy="200054"/>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with medium confidence">
            <a:extLst>
              <a:ext uri="{FF2B5EF4-FFF2-40B4-BE49-F238E27FC236}">
                <a16:creationId xmlns:a16="http://schemas.microsoft.com/office/drawing/2014/main" id="{D89AE203-CACD-F10B-E882-EBB44ADD4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43" y="6363169"/>
            <a:ext cx="1685213" cy="402199"/>
          </a:xfrm>
          <a:prstGeom prst="rect">
            <a:avLst/>
          </a:prstGeom>
        </p:spPr>
      </p:pic>
      <p:sp>
        <p:nvSpPr>
          <p:cNvPr id="8" name="TextBox 7">
            <a:extLst>
              <a:ext uri="{FF2B5EF4-FFF2-40B4-BE49-F238E27FC236}">
                <a16:creationId xmlns:a16="http://schemas.microsoft.com/office/drawing/2014/main" id="{4ACDFB33-90BF-4233-1D26-2811F71ECB34}"/>
              </a:ext>
            </a:extLst>
          </p:cNvPr>
          <p:cNvSpPr txBox="1"/>
          <p:nvPr/>
        </p:nvSpPr>
        <p:spPr>
          <a:xfrm>
            <a:off x="11578496" y="6413369"/>
            <a:ext cx="562330" cy="338554"/>
          </a:xfrm>
          <a:prstGeom prst="rect">
            <a:avLst/>
          </a:prstGeom>
          <a:noFill/>
        </p:spPr>
        <p:txBody>
          <a:bodyPr wrap="square" rtlCol="0">
            <a:spAutoFit/>
          </a:bodyPr>
          <a:lstStyle/>
          <a:p>
            <a:pPr algn="ctr"/>
            <a:fld id="{ADD71A97-B58C-4125-A52F-9F6BB43552B7}" type="slidenum">
              <a:rPr lang="en-US" sz="1600">
                <a:latin typeface="Arial Black" panose="020B0A04020102020204" pitchFamily="34" charset="0"/>
              </a:rPr>
              <a:pPr algn="ctr"/>
              <a:t>8</a:t>
            </a:fld>
            <a:endParaRPr lang="en-US" sz="1600">
              <a:latin typeface="Arial Black" panose="020B0A04020102020204" pitchFamily="34" charset="0"/>
            </a:endParaRPr>
          </a:p>
        </p:txBody>
      </p:sp>
    </p:spTree>
    <p:extLst>
      <p:ext uri="{BB962C8B-B14F-4D97-AF65-F5344CB8AC3E}">
        <p14:creationId xmlns:p14="http://schemas.microsoft.com/office/powerpoint/2010/main" val="244733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390BD-5E9E-DEFE-3302-537C3066DC8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9982" r="9982"/>
          <a:stretch/>
        </p:blipFill>
        <p:spPr>
          <a:xfrm>
            <a:off x="5551001" y="639937"/>
            <a:ext cx="4193318" cy="6028492"/>
          </a:xfrm>
          <a:prstGeom prst="rect">
            <a:avLst/>
          </a:prstGeom>
        </p:spPr>
      </p:pic>
      <p:grpSp>
        <p:nvGrpSpPr>
          <p:cNvPr id="49" name="Group 48">
            <a:extLst>
              <a:ext uri="{FF2B5EF4-FFF2-40B4-BE49-F238E27FC236}">
                <a16:creationId xmlns:a16="http://schemas.microsoft.com/office/drawing/2014/main" id="{1961AAC0-A1E0-BEBE-000F-D1426CA8A51B}"/>
              </a:ext>
            </a:extLst>
          </p:cNvPr>
          <p:cNvGrpSpPr/>
          <p:nvPr/>
        </p:nvGrpSpPr>
        <p:grpSpPr>
          <a:xfrm>
            <a:off x="681081" y="-2259"/>
            <a:ext cx="4735472" cy="6858000"/>
            <a:chOff x="472213" y="0"/>
            <a:chExt cx="4735472" cy="6858000"/>
          </a:xfrm>
        </p:grpSpPr>
        <p:pic>
          <p:nvPicPr>
            <p:cNvPr id="4" name="Picture 3" descr="Map&#10;&#10;AI-generated content may be incorrect.">
              <a:extLst>
                <a:ext uri="{FF2B5EF4-FFF2-40B4-BE49-F238E27FC236}">
                  <a16:creationId xmlns:a16="http://schemas.microsoft.com/office/drawing/2014/main" id="{E13E8181-CF95-6390-0F23-2050F328DAED}"/>
                </a:ext>
              </a:extLst>
            </p:cNvPr>
            <p:cNvPicPr>
              <a:picLocks noChangeAspect="1"/>
            </p:cNvPicPr>
            <p:nvPr/>
          </p:nvPicPr>
          <p:blipFill>
            <a:blip r:embed="rId3">
              <a:extLst>
                <a:ext uri="{28A0092B-C50C-407E-A947-70E740481C1C}">
                  <a14:useLocalDpi xmlns:a14="http://schemas.microsoft.com/office/drawing/2010/main" val="0"/>
                </a:ext>
              </a:extLst>
            </a:blip>
            <a:srcRect l="4170" r="6528"/>
            <a:stretch/>
          </p:blipFill>
          <p:spPr>
            <a:xfrm>
              <a:off x="472213" y="0"/>
              <a:ext cx="4732785" cy="6858000"/>
            </a:xfrm>
            <a:prstGeom prst="rect">
              <a:avLst/>
            </a:prstGeom>
          </p:spPr>
        </p:pic>
        <p:grpSp>
          <p:nvGrpSpPr>
            <p:cNvPr id="11" name="Group 10">
              <a:extLst>
                <a:ext uri="{FF2B5EF4-FFF2-40B4-BE49-F238E27FC236}">
                  <a16:creationId xmlns:a16="http://schemas.microsoft.com/office/drawing/2014/main" id="{4F7AA2F1-B4A6-AE6F-FD92-E317D2C49789}"/>
                </a:ext>
              </a:extLst>
            </p:cNvPr>
            <p:cNvGrpSpPr>
              <a:grpSpLocks/>
            </p:cNvGrpSpPr>
            <p:nvPr/>
          </p:nvGrpSpPr>
          <p:grpSpPr>
            <a:xfrm>
              <a:off x="1386487" y="3132012"/>
              <a:ext cx="1167758" cy="1098903"/>
              <a:chOff x="7973638" y="2020393"/>
              <a:chExt cx="948206" cy="892296"/>
            </a:xfrm>
          </p:grpSpPr>
          <p:sp>
            <p:nvSpPr>
              <p:cNvPr id="12" name="Oval 11">
                <a:extLst>
                  <a:ext uri="{FF2B5EF4-FFF2-40B4-BE49-F238E27FC236}">
                    <a16:creationId xmlns:a16="http://schemas.microsoft.com/office/drawing/2014/main" id="{435A081C-14EB-35E4-8B04-C27A35F7F4D2}"/>
                  </a:ext>
                </a:extLst>
              </p:cNvPr>
              <p:cNvSpPr>
                <a:spLocks/>
              </p:cNvSpPr>
              <p:nvPr/>
            </p:nvSpPr>
            <p:spPr>
              <a:xfrm>
                <a:off x="8002676" y="2020393"/>
                <a:ext cx="892296" cy="892296"/>
              </a:xfrm>
              <a:prstGeom prst="ellipse">
                <a:avLst/>
              </a:prstGeom>
              <a:solidFill>
                <a:schemeClr val="bg1"/>
              </a:solidFill>
              <a:ln w="28575">
                <a:solidFill>
                  <a:srgbClr val="584B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FC97B94F-172B-FC48-718D-48B9F43270F5}"/>
                  </a:ext>
                </a:extLst>
              </p:cNvPr>
              <p:cNvGrpSpPr>
                <a:grpSpLocks/>
              </p:cNvGrpSpPr>
              <p:nvPr/>
            </p:nvGrpSpPr>
            <p:grpSpPr>
              <a:xfrm>
                <a:off x="7973638" y="2114147"/>
                <a:ext cx="948206" cy="625424"/>
                <a:chOff x="10030725" y="2943961"/>
                <a:chExt cx="948206" cy="625424"/>
              </a:xfrm>
            </p:grpSpPr>
            <p:sp>
              <p:nvSpPr>
                <p:cNvPr id="14" name="TextBox 13">
                  <a:extLst>
                    <a:ext uri="{FF2B5EF4-FFF2-40B4-BE49-F238E27FC236}">
                      <a16:creationId xmlns:a16="http://schemas.microsoft.com/office/drawing/2014/main" id="{7CAB9850-B449-E547-9F13-8CB3700A6E96}"/>
                    </a:ext>
                  </a:extLst>
                </p:cNvPr>
                <p:cNvSpPr txBox="1">
                  <a:spLocks/>
                </p:cNvSpPr>
                <p:nvPr/>
              </p:nvSpPr>
              <p:spPr>
                <a:xfrm>
                  <a:off x="10030725" y="3356961"/>
                  <a:ext cx="948206" cy="21242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4B9A"/>
                      </a:solidFill>
                      <a:effectLst/>
                      <a:uLnTx/>
                      <a:uFillTx/>
                      <a:latin typeface="Arial Black" panose="020B0A04020102020204" pitchFamily="34" charset="0"/>
                      <a:ea typeface="+mn-ea"/>
                      <a:cs typeface="+mn-cs"/>
                    </a:rPr>
                    <a:t>Arrowood</a:t>
                  </a:r>
                </a:p>
              </p:txBody>
            </p:sp>
            <p:pic>
              <p:nvPicPr>
                <p:cNvPr id="15" name="Picture 14" descr="Logo&#10;&#10;Description automatically generated">
                  <a:extLst>
                    <a:ext uri="{FF2B5EF4-FFF2-40B4-BE49-F238E27FC236}">
                      <a16:creationId xmlns:a16="http://schemas.microsoft.com/office/drawing/2014/main" id="{48328A56-E63F-A4F0-DB59-CD387658DCAE}"/>
                    </a:ext>
                  </a:extLst>
                </p:cNvPr>
                <p:cNvPicPr>
                  <a:picLocks noChangeAspect="1"/>
                </p:cNvPicPr>
                <p:nvPr/>
              </p:nvPicPr>
              <p:blipFill>
                <a:blip r:embed="rId4">
                  <a:extLst>
                    <a:ext uri="{28A0092B-C50C-407E-A947-70E740481C1C}">
                      <a14:useLocalDpi xmlns:a14="http://schemas.microsoft.com/office/drawing/2010/main" val="0"/>
                    </a:ext>
                  </a:extLst>
                </a:blip>
                <a:srcRect b="27669"/>
                <a:stretch/>
              </p:blipFill>
              <p:spPr>
                <a:xfrm>
                  <a:off x="10323268" y="2943961"/>
                  <a:ext cx="363120" cy="370773"/>
                </a:xfrm>
                <a:prstGeom prst="rect">
                  <a:avLst/>
                </a:prstGeom>
              </p:spPr>
            </p:pic>
          </p:grpSp>
        </p:grpSp>
        <p:grpSp>
          <p:nvGrpSpPr>
            <p:cNvPr id="16" name="Group 15">
              <a:extLst>
                <a:ext uri="{FF2B5EF4-FFF2-40B4-BE49-F238E27FC236}">
                  <a16:creationId xmlns:a16="http://schemas.microsoft.com/office/drawing/2014/main" id="{76521075-96C3-1006-BCC2-6EDE349A4BC8}"/>
                </a:ext>
              </a:extLst>
            </p:cNvPr>
            <p:cNvGrpSpPr>
              <a:grpSpLocks/>
            </p:cNvGrpSpPr>
            <p:nvPr/>
          </p:nvGrpSpPr>
          <p:grpSpPr>
            <a:xfrm>
              <a:off x="2133846" y="5599806"/>
              <a:ext cx="1167758" cy="1098903"/>
              <a:chOff x="7974720" y="2020393"/>
              <a:chExt cx="948206" cy="892296"/>
            </a:xfrm>
          </p:grpSpPr>
          <p:sp>
            <p:nvSpPr>
              <p:cNvPr id="17" name="Oval 16">
                <a:extLst>
                  <a:ext uri="{FF2B5EF4-FFF2-40B4-BE49-F238E27FC236}">
                    <a16:creationId xmlns:a16="http://schemas.microsoft.com/office/drawing/2014/main" id="{F16B4F34-8E52-E7D0-70B6-3B8CC562B574}"/>
                  </a:ext>
                </a:extLst>
              </p:cNvPr>
              <p:cNvSpPr>
                <a:spLocks/>
              </p:cNvSpPr>
              <p:nvPr/>
            </p:nvSpPr>
            <p:spPr>
              <a:xfrm>
                <a:off x="8002676" y="2020393"/>
                <a:ext cx="892296" cy="892296"/>
              </a:xfrm>
              <a:prstGeom prst="ellipse">
                <a:avLst/>
              </a:prstGeom>
              <a:solidFill>
                <a:schemeClr val="bg1"/>
              </a:solidFill>
              <a:ln w="28575">
                <a:solidFill>
                  <a:srgbClr val="584B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8" name="Group 17">
                <a:extLst>
                  <a:ext uri="{FF2B5EF4-FFF2-40B4-BE49-F238E27FC236}">
                    <a16:creationId xmlns:a16="http://schemas.microsoft.com/office/drawing/2014/main" id="{91125351-6AD2-E436-5127-5D399BC126D5}"/>
                  </a:ext>
                </a:extLst>
              </p:cNvPr>
              <p:cNvGrpSpPr>
                <a:grpSpLocks/>
              </p:cNvGrpSpPr>
              <p:nvPr/>
            </p:nvGrpSpPr>
            <p:grpSpPr>
              <a:xfrm>
                <a:off x="7974720" y="2100461"/>
                <a:ext cx="948206" cy="722508"/>
                <a:chOff x="10031807" y="2930275"/>
                <a:chExt cx="948206" cy="722508"/>
              </a:xfrm>
            </p:grpSpPr>
            <p:sp>
              <p:nvSpPr>
                <p:cNvPr id="19" name="TextBox 18">
                  <a:extLst>
                    <a:ext uri="{FF2B5EF4-FFF2-40B4-BE49-F238E27FC236}">
                      <a16:creationId xmlns:a16="http://schemas.microsoft.com/office/drawing/2014/main" id="{B02C5155-3131-89C2-47F8-6F964C3E44A7}"/>
                    </a:ext>
                  </a:extLst>
                </p:cNvPr>
                <p:cNvSpPr txBox="1">
                  <a:spLocks/>
                </p:cNvSpPr>
                <p:nvPr/>
              </p:nvSpPr>
              <p:spPr>
                <a:xfrm>
                  <a:off x="10031807" y="3302908"/>
                  <a:ext cx="948206" cy="3498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4B9A"/>
                      </a:solidFill>
                      <a:effectLst/>
                      <a:uLnTx/>
                      <a:uFillTx/>
                      <a:latin typeface="Arial Black" panose="020B0A04020102020204" pitchFamily="34" charset="0"/>
                      <a:ea typeface="+mn-ea"/>
                      <a:cs typeface="+mn-cs"/>
                    </a:rPr>
                    <a:t>Steele Creek</a:t>
                  </a:r>
                </a:p>
              </p:txBody>
            </p:sp>
            <p:pic>
              <p:nvPicPr>
                <p:cNvPr id="20" name="Picture 19" descr="Logo&#10;&#10;Description automatically generated">
                  <a:extLst>
                    <a:ext uri="{FF2B5EF4-FFF2-40B4-BE49-F238E27FC236}">
                      <a16:creationId xmlns:a16="http://schemas.microsoft.com/office/drawing/2014/main" id="{7B52841B-C5F5-5E8F-8688-D39184DDD694}"/>
                    </a:ext>
                  </a:extLst>
                </p:cNvPr>
                <p:cNvPicPr>
                  <a:picLocks noChangeAspect="1"/>
                </p:cNvPicPr>
                <p:nvPr/>
              </p:nvPicPr>
              <p:blipFill>
                <a:blip r:embed="rId4">
                  <a:extLst>
                    <a:ext uri="{28A0092B-C50C-407E-A947-70E740481C1C}">
                      <a14:useLocalDpi xmlns:a14="http://schemas.microsoft.com/office/drawing/2010/main" val="0"/>
                    </a:ext>
                  </a:extLst>
                </a:blip>
                <a:srcRect b="27669"/>
                <a:stretch/>
              </p:blipFill>
              <p:spPr>
                <a:xfrm>
                  <a:off x="10287250" y="2930275"/>
                  <a:ext cx="409625" cy="418257"/>
                </a:xfrm>
                <a:prstGeom prst="rect">
                  <a:avLst/>
                </a:prstGeom>
              </p:spPr>
            </p:pic>
          </p:grpSp>
        </p:grpSp>
        <p:grpSp>
          <p:nvGrpSpPr>
            <p:cNvPr id="21" name="Group 20">
              <a:extLst>
                <a:ext uri="{FF2B5EF4-FFF2-40B4-BE49-F238E27FC236}">
                  <a16:creationId xmlns:a16="http://schemas.microsoft.com/office/drawing/2014/main" id="{1229C870-9C97-B513-C72D-448DFBB510FA}"/>
                </a:ext>
              </a:extLst>
            </p:cNvPr>
            <p:cNvGrpSpPr>
              <a:grpSpLocks/>
            </p:cNvGrpSpPr>
            <p:nvPr/>
          </p:nvGrpSpPr>
          <p:grpSpPr>
            <a:xfrm>
              <a:off x="4106095" y="3238216"/>
              <a:ext cx="1101590" cy="1098903"/>
              <a:chOff x="8000494" y="2020393"/>
              <a:chExt cx="894478" cy="892296"/>
            </a:xfrm>
          </p:grpSpPr>
          <p:sp>
            <p:nvSpPr>
              <p:cNvPr id="22" name="Oval 21">
                <a:extLst>
                  <a:ext uri="{FF2B5EF4-FFF2-40B4-BE49-F238E27FC236}">
                    <a16:creationId xmlns:a16="http://schemas.microsoft.com/office/drawing/2014/main" id="{9B2647B1-6B17-69E1-5231-B514AEBF2E5B}"/>
                  </a:ext>
                </a:extLst>
              </p:cNvPr>
              <p:cNvSpPr>
                <a:spLocks/>
              </p:cNvSpPr>
              <p:nvPr/>
            </p:nvSpPr>
            <p:spPr>
              <a:xfrm>
                <a:off x="8002676" y="2020393"/>
                <a:ext cx="892296" cy="892296"/>
              </a:xfrm>
              <a:prstGeom prst="ellipse">
                <a:avLst/>
              </a:prstGeom>
              <a:solidFill>
                <a:schemeClr val="bg1"/>
              </a:solidFill>
              <a:ln w="28575">
                <a:solidFill>
                  <a:srgbClr val="584B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id="{7ED1903A-7B4E-70D9-4F84-E5FFB5CC83E9}"/>
                  </a:ext>
                </a:extLst>
              </p:cNvPr>
              <p:cNvGrpSpPr>
                <a:grpSpLocks/>
              </p:cNvGrpSpPr>
              <p:nvPr/>
            </p:nvGrpSpPr>
            <p:grpSpPr>
              <a:xfrm>
                <a:off x="8000494" y="2096246"/>
                <a:ext cx="892296" cy="745662"/>
                <a:chOff x="10057581" y="2926060"/>
                <a:chExt cx="892296" cy="745662"/>
              </a:xfrm>
            </p:grpSpPr>
            <p:sp>
              <p:nvSpPr>
                <p:cNvPr id="24" name="TextBox 23">
                  <a:extLst>
                    <a:ext uri="{FF2B5EF4-FFF2-40B4-BE49-F238E27FC236}">
                      <a16:creationId xmlns:a16="http://schemas.microsoft.com/office/drawing/2014/main" id="{39C98A3C-7ABB-14D7-E8E0-3EB9328D1641}"/>
                    </a:ext>
                  </a:extLst>
                </p:cNvPr>
                <p:cNvSpPr txBox="1">
                  <a:spLocks/>
                </p:cNvSpPr>
                <p:nvPr/>
              </p:nvSpPr>
              <p:spPr>
                <a:xfrm>
                  <a:off x="10057581" y="3321847"/>
                  <a:ext cx="892296" cy="3498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4B9A"/>
                      </a:solidFill>
                      <a:effectLst/>
                      <a:uLnTx/>
                      <a:uFillTx/>
                      <a:latin typeface="Arial Black" panose="020B0A04020102020204" pitchFamily="34" charset="0"/>
                      <a:ea typeface="+mn-ea"/>
                      <a:cs typeface="+mn-cs"/>
                    </a:rPr>
                    <a:t>South Tryon</a:t>
                  </a:r>
                </a:p>
              </p:txBody>
            </p:sp>
            <p:pic>
              <p:nvPicPr>
                <p:cNvPr id="25" name="Picture 24" descr="Logo&#10;&#10;Description automatically generated">
                  <a:extLst>
                    <a:ext uri="{FF2B5EF4-FFF2-40B4-BE49-F238E27FC236}">
                      <a16:creationId xmlns:a16="http://schemas.microsoft.com/office/drawing/2014/main" id="{B4EF4382-8925-FFEE-727E-FAD580195B2B}"/>
                    </a:ext>
                  </a:extLst>
                </p:cNvPr>
                <p:cNvPicPr>
                  <a:picLocks noChangeAspect="1"/>
                </p:cNvPicPr>
                <p:nvPr/>
              </p:nvPicPr>
              <p:blipFill>
                <a:blip r:embed="rId4">
                  <a:extLst>
                    <a:ext uri="{28A0092B-C50C-407E-A947-70E740481C1C}">
                      <a14:useLocalDpi xmlns:a14="http://schemas.microsoft.com/office/drawing/2010/main" val="0"/>
                    </a:ext>
                  </a:extLst>
                </a:blip>
                <a:srcRect b="27669"/>
                <a:stretch/>
              </p:blipFill>
              <p:spPr>
                <a:xfrm>
                  <a:off x="10291576" y="2926060"/>
                  <a:ext cx="436926" cy="446134"/>
                </a:xfrm>
                <a:prstGeom prst="rect">
                  <a:avLst/>
                </a:prstGeom>
              </p:spPr>
            </p:pic>
          </p:grpSp>
        </p:grpSp>
        <p:grpSp>
          <p:nvGrpSpPr>
            <p:cNvPr id="26" name="Group 25">
              <a:extLst>
                <a:ext uri="{FF2B5EF4-FFF2-40B4-BE49-F238E27FC236}">
                  <a16:creationId xmlns:a16="http://schemas.microsoft.com/office/drawing/2014/main" id="{C48B5FDF-8C09-0C25-B827-352C942B2FFB}"/>
                </a:ext>
              </a:extLst>
            </p:cNvPr>
            <p:cNvGrpSpPr>
              <a:grpSpLocks/>
            </p:cNvGrpSpPr>
            <p:nvPr/>
          </p:nvGrpSpPr>
          <p:grpSpPr>
            <a:xfrm>
              <a:off x="1746759" y="1935368"/>
              <a:ext cx="1117449" cy="1098903"/>
              <a:chOff x="7987616" y="2020393"/>
              <a:chExt cx="907356" cy="892296"/>
            </a:xfrm>
          </p:grpSpPr>
          <p:sp>
            <p:nvSpPr>
              <p:cNvPr id="27" name="Oval 26">
                <a:extLst>
                  <a:ext uri="{FF2B5EF4-FFF2-40B4-BE49-F238E27FC236}">
                    <a16:creationId xmlns:a16="http://schemas.microsoft.com/office/drawing/2014/main" id="{F2281654-655E-3E29-275E-B0EA953E9E8A}"/>
                  </a:ext>
                </a:extLst>
              </p:cNvPr>
              <p:cNvSpPr>
                <a:spLocks/>
              </p:cNvSpPr>
              <p:nvPr/>
            </p:nvSpPr>
            <p:spPr>
              <a:xfrm>
                <a:off x="8002676" y="2020393"/>
                <a:ext cx="892296" cy="892296"/>
              </a:xfrm>
              <a:prstGeom prst="ellipse">
                <a:avLst/>
              </a:prstGeom>
              <a:solidFill>
                <a:schemeClr val="bg1"/>
              </a:solidFill>
              <a:ln w="28575">
                <a:solidFill>
                  <a:srgbClr val="584B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B8A0F6B1-4F58-91A5-50F7-DBC461639AA8}"/>
                  </a:ext>
                </a:extLst>
              </p:cNvPr>
              <p:cNvGrpSpPr>
                <a:grpSpLocks/>
              </p:cNvGrpSpPr>
              <p:nvPr/>
            </p:nvGrpSpPr>
            <p:grpSpPr>
              <a:xfrm>
                <a:off x="7987616" y="2096247"/>
                <a:ext cx="892296" cy="700218"/>
                <a:chOff x="10044703" y="2926061"/>
                <a:chExt cx="892296" cy="700218"/>
              </a:xfrm>
            </p:grpSpPr>
            <p:sp>
              <p:nvSpPr>
                <p:cNvPr id="29" name="TextBox 28">
                  <a:extLst>
                    <a:ext uri="{FF2B5EF4-FFF2-40B4-BE49-F238E27FC236}">
                      <a16:creationId xmlns:a16="http://schemas.microsoft.com/office/drawing/2014/main" id="{6D32E271-A70F-B775-1A72-4ADEFF8B4D73}"/>
                    </a:ext>
                  </a:extLst>
                </p:cNvPr>
                <p:cNvSpPr txBox="1">
                  <a:spLocks/>
                </p:cNvSpPr>
                <p:nvPr/>
              </p:nvSpPr>
              <p:spPr>
                <a:xfrm>
                  <a:off x="10044703" y="3276404"/>
                  <a:ext cx="892296" cy="3498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4B9A"/>
                      </a:solidFill>
                      <a:effectLst/>
                      <a:uLnTx/>
                      <a:uFillTx/>
                      <a:latin typeface="Arial Black" panose="020B0A04020102020204" pitchFamily="34" charset="0"/>
                      <a:ea typeface="+mn-ea"/>
                      <a:cs typeface="+mn-cs"/>
                    </a:rPr>
                    <a:t>West Boulevard</a:t>
                  </a:r>
                </a:p>
              </p:txBody>
            </p:sp>
            <p:pic>
              <p:nvPicPr>
                <p:cNvPr id="30" name="Picture 29" descr="Logo&#10;&#10;Description automatically generated">
                  <a:extLst>
                    <a:ext uri="{FF2B5EF4-FFF2-40B4-BE49-F238E27FC236}">
                      <a16:creationId xmlns:a16="http://schemas.microsoft.com/office/drawing/2014/main" id="{67C0CED3-8FF1-7B67-1D67-C7CA6A46068C}"/>
                    </a:ext>
                  </a:extLst>
                </p:cNvPr>
                <p:cNvPicPr>
                  <a:picLocks noChangeAspect="1"/>
                </p:cNvPicPr>
                <p:nvPr/>
              </p:nvPicPr>
              <p:blipFill>
                <a:blip r:embed="rId4">
                  <a:extLst>
                    <a:ext uri="{28A0092B-C50C-407E-A947-70E740481C1C}">
                      <a14:useLocalDpi xmlns:a14="http://schemas.microsoft.com/office/drawing/2010/main" val="0"/>
                    </a:ext>
                  </a:extLst>
                </a:blip>
                <a:srcRect b="27669"/>
                <a:stretch/>
              </p:blipFill>
              <p:spPr>
                <a:xfrm>
                  <a:off x="10322064" y="2926061"/>
                  <a:ext cx="369064" cy="376843"/>
                </a:xfrm>
                <a:prstGeom prst="rect">
                  <a:avLst/>
                </a:prstGeom>
              </p:spPr>
            </p:pic>
          </p:grpSp>
        </p:grpSp>
        <p:grpSp>
          <p:nvGrpSpPr>
            <p:cNvPr id="31" name="Group 30">
              <a:extLst>
                <a:ext uri="{FF2B5EF4-FFF2-40B4-BE49-F238E27FC236}">
                  <a16:creationId xmlns:a16="http://schemas.microsoft.com/office/drawing/2014/main" id="{1941E29E-2EE8-584E-24DD-0845E837F8F7}"/>
                </a:ext>
              </a:extLst>
            </p:cNvPr>
            <p:cNvGrpSpPr>
              <a:grpSpLocks/>
            </p:cNvGrpSpPr>
            <p:nvPr/>
          </p:nvGrpSpPr>
          <p:grpSpPr>
            <a:xfrm>
              <a:off x="3882506" y="929883"/>
              <a:ext cx="1117443" cy="1098903"/>
              <a:chOff x="7987621" y="2020393"/>
              <a:chExt cx="907351" cy="892296"/>
            </a:xfrm>
          </p:grpSpPr>
          <p:sp>
            <p:nvSpPr>
              <p:cNvPr id="32" name="Oval 31">
                <a:extLst>
                  <a:ext uri="{FF2B5EF4-FFF2-40B4-BE49-F238E27FC236}">
                    <a16:creationId xmlns:a16="http://schemas.microsoft.com/office/drawing/2014/main" id="{F2518A90-3EE5-FD5D-1646-194364CE06EC}"/>
                  </a:ext>
                </a:extLst>
              </p:cNvPr>
              <p:cNvSpPr>
                <a:spLocks/>
              </p:cNvSpPr>
              <p:nvPr/>
            </p:nvSpPr>
            <p:spPr>
              <a:xfrm>
                <a:off x="8002676" y="2020393"/>
                <a:ext cx="892296" cy="892296"/>
              </a:xfrm>
              <a:prstGeom prst="ellipse">
                <a:avLst/>
              </a:prstGeom>
              <a:solidFill>
                <a:schemeClr val="bg1"/>
              </a:solidFill>
              <a:ln w="28575">
                <a:solidFill>
                  <a:srgbClr val="584B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3" name="Group 32">
                <a:extLst>
                  <a:ext uri="{FF2B5EF4-FFF2-40B4-BE49-F238E27FC236}">
                    <a16:creationId xmlns:a16="http://schemas.microsoft.com/office/drawing/2014/main" id="{68C4AB76-4107-C6BA-C47D-E2352C7416C2}"/>
                  </a:ext>
                </a:extLst>
              </p:cNvPr>
              <p:cNvGrpSpPr>
                <a:grpSpLocks/>
              </p:cNvGrpSpPr>
              <p:nvPr/>
            </p:nvGrpSpPr>
            <p:grpSpPr>
              <a:xfrm>
                <a:off x="7987621" y="2096247"/>
                <a:ext cx="892296" cy="700219"/>
                <a:chOff x="10044708" y="2926061"/>
                <a:chExt cx="892296" cy="700219"/>
              </a:xfrm>
            </p:grpSpPr>
            <p:sp>
              <p:nvSpPr>
                <p:cNvPr id="34" name="TextBox 33">
                  <a:extLst>
                    <a:ext uri="{FF2B5EF4-FFF2-40B4-BE49-F238E27FC236}">
                      <a16:creationId xmlns:a16="http://schemas.microsoft.com/office/drawing/2014/main" id="{58EAD129-8230-845B-097A-5E6650AE0E51}"/>
                    </a:ext>
                  </a:extLst>
                </p:cNvPr>
                <p:cNvSpPr txBox="1">
                  <a:spLocks/>
                </p:cNvSpPr>
                <p:nvPr/>
              </p:nvSpPr>
              <p:spPr>
                <a:xfrm>
                  <a:off x="10044708" y="3276405"/>
                  <a:ext cx="892296" cy="3498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4B9A"/>
                      </a:solidFill>
                      <a:effectLst/>
                      <a:uLnTx/>
                      <a:uFillTx/>
                      <a:latin typeface="Arial Black" panose="020B0A04020102020204" pitchFamily="34" charset="0"/>
                      <a:ea typeface="+mn-ea"/>
                      <a:cs typeface="+mn-cs"/>
                    </a:rPr>
                    <a:t>Freedom Wilkinson</a:t>
                  </a:r>
                </a:p>
              </p:txBody>
            </p:sp>
            <p:pic>
              <p:nvPicPr>
                <p:cNvPr id="35" name="Picture 34" descr="Logo&#10;&#10;Description automatically generated">
                  <a:extLst>
                    <a:ext uri="{FF2B5EF4-FFF2-40B4-BE49-F238E27FC236}">
                      <a16:creationId xmlns:a16="http://schemas.microsoft.com/office/drawing/2014/main" id="{BEAE070D-1A96-CC8A-C8E2-347563773E49}"/>
                    </a:ext>
                  </a:extLst>
                </p:cNvPr>
                <p:cNvPicPr>
                  <a:picLocks noChangeAspect="1"/>
                </p:cNvPicPr>
                <p:nvPr/>
              </p:nvPicPr>
              <p:blipFill>
                <a:blip r:embed="rId4">
                  <a:extLst>
                    <a:ext uri="{28A0092B-C50C-407E-A947-70E740481C1C}">
                      <a14:useLocalDpi xmlns:a14="http://schemas.microsoft.com/office/drawing/2010/main" val="0"/>
                    </a:ext>
                  </a:extLst>
                </a:blip>
                <a:srcRect b="27669"/>
                <a:stretch/>
              </p:blipFill>
              <p:spPr>
                <a:xfrm>
                  <a:off x="10322064" y="2926061"/>
                  <a:ext cx="369064" cy="376843"/>
                </a:xfrm>
                <a:prstGeom prst="rect">
                  <a:avLst/>
                </a:prstGeom>
              </p:spPr>
            </p:pic>
          </p:grpSp>
        </p:grpSp>
      </p:grpSp>
      <p:sp>
        <p:nvSpPr>
          <p:cNvPr id="36" name="TextBox 35">
            <a:extLst>
              <a:ext uri="{FF2B5EF4-FFF2-40B4-BE49-F238E27FC236}">
                <a16:creationId xmlns:a16="http://schemas.microsoft.com/office/drawing/2014/main" id="{56E1FDE8-7CE4-24E9-5F41-72F4B35B2278}"/>
              </a:ext>
            </a:extLst>
          </p:cNvPr>
          <p:cNvSpPr txBox="1">
            <a:spLocks noGrp="1" noRot="1" noMove="1" noResize="1" noEditPoints="1" noAdjustHandles="1" noChangeArrowheads="1" noChangeShapeType="1"/>
          </p:cNvSpPr>
          <p:nvPr/>
        </p:nvSpPr>
        <p:spPr>
          <a:xfrm>
            <a:off x="5962539" y="82327"/>
            <a:ext cx="446385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CATS</a:t>
            </a:r>
            <a:r>
              <a:rPr kumimoji="0" 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Transit System Plan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Update</a:t>
            </a:r>
          </a:p>
        </p:txBody>
      </p:sp>
      <p:sp>
        <p:nvSpPr>
          <p:cNvPr id="38" name="TextBox 37">
            <a:extLst>
              <a:ext uri="{FF2B5EF4-FFF2-40B4-BE49-F238E27FC236}">
                <a16:creationId xmlns:a16="http://schemas.microsoft.com/office/drawing/2014/main" id="{11BE8A0B-B10E-8D3E-3A7B-2F9B15B3A4C4}"/>
              </a:ext>
            </a:extLst>
          </p:cNvPr>
          <p:cNvSpPr txBox="1">
            <a:spLocks noGrp="1" noRot="1" noMove="1" noResize="1" noEditPoints="1" noAdjustHandles="1" noChangeArrowheads="1" noChangeShapeType="1"/>
          </p:cNvSpPr>
          <p:nvPr/>
        </p:nvSpPr>
        <p:spPr>
          <a:xfrm>
            <a:off x="9878767" y="2928739"/>
            <a:ext cx="16607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500FF"/>
                </a:solidFill>
                <a:effectLst/>
                <a:uLnTx/>
                <a:uFillTx/>
                <a:latin typeface="Arial Black" panose="020B0A04020102020204" pitchFamily="34" charset="0"/>
                <a:ea typeface="+mn-ea"/>
                <a:cs typeface="+mn-cs"/>
              </a:rPr>
              <a:t>Silver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(Uptown to Airport)</a:t>
            </a:r>
          </a:p>
        </p:txBody>
      </p:sp>
      <p:sp>
        <p:nvSpPr>
          <p:cNvPr id="39" name="TextBox 38">
            <a:extLst>
              <a:ext uri="{FF2B5EF4-FFF2-40B4-BE49-F238E27FC236}">
                <a16:creationId xmlns:a16="http://schemas.microsoft.com/office/drawing/2014/main" id="{DC213A5E-1C80-D942-F341-78CBC2249973}"/>
              </a:ext>
            </a:extLst>
          </p:cNvPr>
          <p:cNvSpPr txBox="1">
            <a:spLocks noGrp="1" noRot="1" noMove="1" noResize="1" noEditPoints="1" noAdjustHandles="1" noChangeArrowheads="1" noChangeShapeType="1"/>
          </p:cNvSpPr>
          <p:nvPr/>
        </p:nvSpPr>
        <p:spPr>
          <a:xfrm>
            <a:off x="9944500" y="5589736"/>
            <a:ext cx="19798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FF"/>
                </a:solidFill>
                <a:effectLst/>
                <a:uLnTx/>
                <a:uFillTx/>
                <a:latin typeface="Arial Black" panose="020B0A04020102020204" pitchFamily="34" charset="0"/>
                <a:ea typeface="+mn-ea"/>
                <a:cs typeface="+mn-cs"/>
              </a:rPr>
              <a:t>Blue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(Extension to Pineville)</a:t>
            </a:r>
          </a:p>
        </p:txBody>
      </p:sp>
      <p:grpSp>
        <p:nvGrpSpPr>
          <p:cNvPr id="45" name="Group 44">
            <a:extLst>
              <a:ext uri="{FF2B5EF4-FFF2-40B4-BE49-F238E27FC236}">
                <a16:creationId xmlns:a16="http://schemas.microsoft.com/office/drawing/2014/main" id="{90C49154-3E80-D6AF-A764-254521AF1B29}"/>
              </a:ext>
            </a:extLst>
          </p:cNvPr>
          <p:cNvGrpSpPr>
            <a:grpSpLocks noGrp="1" noUngrp="1" noRot="1" noMove="1" noResize="1"/>
          </p:cNvGrpSpPr>
          <p:nvPr/>
        </p:nvGrpSpPr>
        <p:grpSpPr>
          <a:xfrm>
            <a:off x="9878767" y="969249"/>
            <a:ext cx="2228923" cy="950955"/>
            <a:chOff x="9819970" y="2475786"/>
            <a:chExt cx="2228923" cy="950955"/>
          </a:xfrm>
        </p:grpSpPr>
        <p:sp>
          <p:nvSpPr>
            <p:cNvPr id="37" name="TextBox 36">
              <a:extLst>
                <a:ext uri="{FF2B5EF4-FFF2-40B4-BE49-F238E27FC236}">
                  <a16:creationId xmlns:a16="http://schemas.microsoft.com/office/drawing/2014/main" id="{C80CA301-511A-5EC3-4F0B-6087E808833A}"/>
                </a:ext>
              </a:extLst>
            </p:cNvPr>
            <p:cNvSpPr txBox="1">
              <a:spLocks noGrp="1" noRot="1" noMove="1" noResize="1" noEditPoints="1" noAdjustHandles="1" noChangeArrowheads="1" noChangeShapeType="1"/>
            </p:cNvSpPr>
            <p:nvPr/>
          </p:nvSpPr>
          <p:spPr>
            <a:xfrm>
              <a:off x="9819970" y="2718855"/>
              <a:ext cx="22289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15-minute Bus Corridors</a:t>
              </a:r>
            </a:p>
          </p:txBody>
        </p:sp>
        <p:pic>
          <p:nvPicPr>
            <p:cNvPr id="44" name="Picture 43" descr="Map&#10;&#10;Description automatically generated">
              <a:extLst>
                <a:ext uri="{FF2B5EF4-FFF2-40B4-BE49-F238E27FC236}">
                  <a16:creationId xmlns:a16="http://schemas.microsoft.com/office/drawing/2014/main" id="{FC0310F0-BBD7-549D-009B-A3C000B79B9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43465" t="1675" r="7490" b="89935"/>
            <a:stretch/>
          </p:blipFill>
          <p:spPr>
            <a:xfrm>
              <a:off x="9921920" y="2475786"/>
              <a:ext cx="1517221" cy="335941"/>
            </a:xfrm>
            <a:prstGeom prst="rect">
              <a:avLst/>
            </a:prstGeom>
          </p:spPr>
        </p:pic>
      </p:grpSp>
      <p:grpSp>
        <p:nvGrpSpPr>
          <p:cNvPr id="47" name="Group 46">
            <a:extLst>
              <a:ext uri="{FF2B5EF4-FFF2-40B4-BE49-F238E27FC236}">
                <a16:creationId xmlns:a16="http://schemas.microsoft.com/office/drawing/2014/main" id="{E2D496E4-8BD6-D859-960F-36D0F3D22204}"/>
              </a:ext>
            </a:extLst>
          </p:cNvPr>
          <p:cNvGrpSpPr>
            <a:grpSpLocks noGrp="1" noUngrp="1" noRot="1" noMove="1" noResize="1"/>
          </p:cNvGrpSpPr>
          <p:nvPr/>
        </p:nvGrpSpPr>
        <p:grpSpPr>
          <a:xfrm>
            <a:off x="9878767" y="4151425"/>
            <a:ext cx="2104717" cy="861412"/>
            <a:chOff x="9843816" y="2996019"/>
            <a:chExt cx="2104717" cy="861412"/>
          </a:xfrm>
        </p:grpSpPr>
        <p:sp>
          <p:nvSpPr>
            <p:cNvPr id="40" name="TextBox 39">
              <a:extLst>
                <a:ext uri="{FF2B5EF4-FFF2-40B4-BE49-F238E27FC236}">
                  <a16:creationId xmlns:a16="http://schemas.microsoft.com/office/drawing/2014/main" id="{E665504B-C8A0-5AE8-08F8-042B292B1364}"/>
                </a:ext>
              </a:extLst>
            </p:cNvPr>
            <p:cNvSpPr txBox="1">
              <a:spLocks noGrp="1" noRot="1" noMove="1" noResize="1" noEditPoints="1" noAdjustHandles="1" noChangeArrowheads="1" noChangeShapeType="1"/>
            </p:cNvSpPr>
            <p:nvPr/>
          </p:nvSpPr>
          <p:spPr>
            <a:xfrm>
              <a:off x="9843816" y="3457321"/>
              <a:ext cx="21047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rPr>
                <a:t>Microtransit</a:t>
              </a:r>
              <a:endParaRPr kumimoji="0" lang="en-US" sz="20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pic>
          <p:nvPicPr>
            <p:cNvPr id="46" name="Picture 45">
              <a:extLst>
                <a:ext uri="{FF2B5EF4-FFF2-40B4-BE49-F238E27FC236}">
                  <a16:creationId xmlns:a16="http://schemas.microsoft.com/office/drawing/2014/main" id="{B72A30BF-E3B2-F079-AC0D-21F873BD2909}"/>
                </a:ext>
              </a:extLst>
            </p:cNvPr>
            <p:cNvPicPr>
              <a:picLocks noGrp="1" noRot="1" noChangeAspect="1" noMove="1" noResize="1" noEditPoints="1" noAdjustHandles="1" noChangeArrowheads="1" noChangeShapeType="1" noCrop="1"/>
            </p:cNvPicPr>
            <p:nvPr/>
          </p:nvPicPr>
          <p:blipFill>
            <a:blip r:embed="rId6"/>
            <a:srcRect t="6117"/>
            <a:stretch/>
          </p:blipFill>
          <p:spPr>
            <a:xfrm>
              <a:off x="9843816" y="2996019"/>
              <a:ext cx="1248999" cy="548190"/>
            </a:xfrm>
            <a:prstGeom prst="rect">
              <a:avLst/>
            </a:prstGeom>
          </p:spPr>
        </p:pic>
      </p:grpSp>
      <p:sp>
        <p:nvSpPr>
          <p:cNvPr id="48" name="TextBox 47">
            <a:extLst>
              <a:ext uri="{FF2B5EF4-FFF2-40B4-BE49-F238E27FC236}">
                <a16:creationId xmlns:a16="http://schemas.microsoft.com/office/drawing/2014/main" id="{E71782F3-09D6-EF01-82B8-AD151EC3EC2A}"/>
              </a:ext>
            </a:extLst>
          </p:cNvPr>
          <p:cNvSpPr txBox="1"/>
          <p:nvPr/>
        </p:nvSpPr>
        <p:spPr>
          <a:xfrm>
            <a:off x="22899" y="1074946"/>
            <a:ext cx="1761862" cy="2123658"/>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Sidewalks &amp; Complete Street</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Intersection Improvements</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Road Capacity</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New Streets</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Street Lighting</a:t>
            </a:r>
          </a:p>
        </p:txBody>
      </p:sp>
      <p:pic>
        <p:nvPicPr>
          <p:cNvPr id="50" name="Picture 49" descr="Text&#10;&#10;AI-generated content may be incorrect.">
            <a:extLst>
              <a:ext uri="{FF2B5EF4-FFF2-40B4-BE49-F238E27FC236}">
                <a16:creationId xmlns:a16="http://schemas.microsoft.com/office/drawing/2014/main" id="{6ACF9063-0578-BE1F-F310-10F2C7D7F35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0267961" y="6352570"/>
            <a:ext cx="1752053" cy="418151"/>
          </a:xfrm>
          <a:prstGeom prst="rect">
            <a:avLst/>
          </a:prstGeom>
        </p:spPr>
      </p:pic>
      <p:cxnSp>
        <p:nvCxnSpPr>
          <p:cNvPr id="54" name="Straight Arrow Connector 53">
            <a:extLst>
              <a:ext uri="{FF2B5EF4-FFF2-40B4-BE49-F238E27FC236}">
                <a16:creationId xmlns:a16="http://schemas.microsoft.com/office/drawing/2014/main" id="{99F35E2F-A008-11BF-2C88-52A66499D08C}"/>
              </a:ext>
            </a:extLst>
          </p:cNvPr>
          <p:cNvCxnSpPr>
            <a:cxnSpLocks noGrp="1" noRot="1" noMove="1" noResize="1" noEditPoints="1" noAdjustHandles="1" noChangeArrowheads="1" noChangeShapeType="1"/>
            <a:stCxn id="39" idx="1"/>
          </p:cNvCxnSpPr>
          <p:nvPr/>
        </p:nvCxnSpPr>
        <p:spPr>
          <a:xfrm flipH="1" flipV="1">
            <a:off x="9077093" y="5882123"/>
            <a:ext cx="867407" cy="1"/>
          </a:xfrm>
          <a:prstGeom prst="straightConnector1">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3A7618F-EEBF-ACDB-9774-274D1E762FE7}"/>
              </a:ext>
            </a:extLst>
          </p:cNvPr>
          <p:cNvSpPr>
            <a:spLocks noGrp="1" noRot="1" noMove="1" noResize="1" noEditPoints="1" noAdjustHandles="1" noChangeArrowheads="1" noChangeShapeType="1"/>
          </p:cNvSpPr>
          <p:nvPr/>
        </p:nvSpPr>
        <p:spPr>
          <a:xfrm>
            <a:off x="9980717" y="1876010"/>
            <a:ext cx="317810" cy="317810"/>
          </a:xfrm>
          <a:prstGeom prst="rect">
            <a:avLst/>
          </a:prstGeom>
          <a:solidFill>
            <a:srgbClr val="F1CB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ectangle 55">
            <a:extLst>
              <a:ext uri="{FF2B5EF4-FFF2-40B4-BE49-F238E27FC236}">
                <a16:creationId xmlns:a16="http://schemas.microsoft.com/office/drawing/2014/main" id="{A3DD3E07-0D9C-3855-4BEA-6C50C747BAE7}"/>
              </a:ext>
            </a:extLst>
          </p:cNvPr>
          <p:cNvSpPr>
            <a:spLocks noGrp="1" noRot="1" noMove="1" noResize="1" noEditPoints="1" noAdjustHandles="1" noChangeArrowheads="1" noChangeShapeType="1"/>
          </p:cNvSpPr>
          <p:nvPr/>
        </p:nvSpPr>
        <p:spPr>
          <a:xfrm>
            <a:off x="9980717" y="5002012"/>
            <a:ext cx="317810" cy="317810"/>
          </a:xfrm>
          <a:prstGeom prst="rect">
            <a:avLst/>
          </a:prstGeom>
          <a:solidFill>
            <a:srgbClr val="FAE5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8" name="Connector: Elbow 57">
            <a:extLst>
              <a:ext uri="{FF2B5EF4-FFF2-40B4-BE49-F238E27FC236}">
                <a16:creationId xmlns:a16="http://schemas.microsoft.com/office/drawing/2014/main" id="{FB0BD79F-5F31-1AA1-562E-A1DC8CA36010}"/>
              </a:ext>
            </a:extLst>
          </p:cNvPr>
          <p:cNvCxnSpPr>
            <a:cxnSpLocks noGrp="1" noRot="1" noMove="1" noResize="1" noEditPoints="1" noAdjustHandles="1" noChangeArrowheads="1" noChangeShapeType="1"/>
            <a:stCxn id="38" idx="1"/>
          </p:cNvCxnSpPr>
          <p:nvPr/>
        </p:nvCxnSpPr>
        <p:spPr>
          <a:xfrm rot="10800000">
            <a:off x="8536259" y="2706575"/>
            <a:ext cx="1342508" cy="514552"/>
          </a:xfrm>
          <a:prstGeom prst="bentConnector3">
            <a:avLst>
              <a:gd name="adj1" fmla="val 100253"/>
            </a:avLst>
          </a:prstGeom>
          <a:ln w="158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EAED771-3CD5-ABFD-04E4-6B130B3D9B6F}"/>
              </a:ext>
            </a:extLst>
          </p:cNvPr>
          <p:cNvCxnSpPr>
            <a:cxnSpLocks noGrp="1" noRot="1" noMove="1" noResize="1" noEditPoints="1" noAdjustHandles="1" noChangeArrowheads="1" noChangeShapeType="1"/>
            <a:stCxn id="46" idx="1"/>
          </p:cNvCxnSpPr>
          <p:nvPr/>
        </p:nvCxnSpPr>
        <p:spPr>
          <a:xfrm flipH="1" flipV="1">
            <a:off x="6975088" y="4368605"/>
            <a:ext cx="2903679" cy="56915"/>
          </a:xfrm>
          <a:prstGeom prst="straightConnector1">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98E0A28-B3E0-63F3-55E4-73434CC7E720}"/>
              </a:ext>
            </a:extLst>
          </p:cNvPr>
          <p:cNvCxnSpPr>
            <a:cxnSpLocks noGrp="1" noRot="1" noMove="1" noResize="1" noEditPoints="1" noAdjustHandles="1" noChangeArrowheads="1" noChangeShapeType="1"/>
            <a:stCxn id="37" idx="1"/>
          </p:cNvCxnSpPr>
          <p:nvPr/>
        </p:nvCxnSpPr>
        <p:spPr>
          <a:xfrm flipH="1" flipV="1">
            <a:off x="8363415" y="1555910"/>
            <a:ext cx="1515352" cy="10351"/>
          </a:xfrm>
          <a:prstGeom prst="straightConnector1">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9FE998CF-F7CD-6149-98CA-B7282158759B}"/>
              </a:ext>
            </a:extLst>
          </p:cNvPr>
          <p:cNvSpPr>
            <a:spLocks noGrp="1" noRot="1" noMove="1" noResize="1" noEditPoints="1" noAdjustHandles="1" noChangeArrowheads="1" noChangeShapeType="1"/>
          </p:cNvSpPr>
          <p:nvPr/>
        </p:nvSpPr>
        <p:spPr>
          <a:xfrm>
            <a:off x="7586296" y="2783119"/>
            <a:ext cx="191031" cy="191031"/>
          </a:xfrm>
          <a:prstGeom prst="ellipse">
            <a:avLst/>
          </a:prstGeom>
          <a:solidFill>
            <a:schemeClr val="bg1"/>
          </a:solid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TextBox 67">
            <a:extLst>
              <a:ext uri="{FF2B5EF4-FFF2-40B4-BE49-F238E27FC236}">
                <a16:creationId xmlns:a16="http://schemas.microsoft.com/office/drawing/2014/main" id="{AC0DF95B-E272-EDDF-2925-805FA903F203}"/>
              </a:ext>
            </a:extLst>
          </p:cNvPr>
          <p:cNvSpPr txBox="1">
            <a:spLocks noGrp="1" noRot="1" noMove="1" noResize="1" noEditPoints="1" noAdjustHandles="1" noChangeArrowheads="1" noChangeShapeType="1"/>
          </p:cNvSpPr>
          <p:nvPr/>
        </p:nvSpPr>
        <p:spPr>
          <a:xfrm>
            <a:off x="5791246" y="2495474"/>
            <a:ext cx="179323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Charlotte Douglas Airport</a:t>
            </a:r>
          </a:p>
        </p:txBody>
      </p:sp>
      <p:sp>
        <p:nvSpPr>
          <p:cNvPr id="69" name="Oval 68">
            <a:extLst>
              <a:ext uri="{FF2B5EF4-FFF2-40B4-BE49-F238E27FC236}">
                <a16:creationId xmlns:a16="http://schemas.microsoft.com/office/drawing/2014/main" id="{B815064B-33CA-A317-04A9-1DF0ECB7739C}"/>
              </a:ext>
            </a:extLst>
          </p:cNvPr>
          <p:cNvSpPr>
            <a:spLocks noGrp="1" noRot="1" noMove="1" noResize="1" noEditPoints="1" noAdjustHandles="1" noChangeArrowheads="1" noChangeShapeType="1"/>
          </p:cNvSpPr>
          <p:nvPr/>
        </p:nvSpPr>
        <p:spPr>
          <a:xfrm>
            <a:off x="6687866" y="5832348"/>
            <a:ext cx="191031" cy="191031"/>
          </a:xfrm>
          <a:prstGeom prst="ellipse">
            <a:avLst/>
          </a:prstGeom>
          <a:solidFill>
            <a:schemeClr val="bg1"/>
          </a:solid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TextBox 69">
            <a:extLst>
              <a:ext uri="{FF2B5EF4-FFF2-40B4-BE49-F238E27FC236}">
                <a16:creationId xmlns:a16="http://schemas.microsoft.com/office/drawing/2014/main" id="{47D8A623-1AE8-366F-CB88-C56CDC41472A}"/>
              </a:ext>
            </a:extLst>
          </p:cNvPr>
          <p:cNvSpPr txBox="1">
            <a:spLocks noGrp="1" noRot="1" noMove="1" noResize="1" noEditPoints="1" noAdjustHandles="1" noChangeArrowheads="1" noChangeShapeType="1"/>
          </p:cNvSpPr>
          <p:nvPr/>
        </p:nvSpPr>
        <p:spPr>
          <a:xfrm>
            <a:off x="6887982" y="5776494"/>
            <a:ext cx="142362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Rivergate</a:t>
            </a:r>
          </a:p>
        </p:txBody>
      </p:sp>
      <p:sp>
        <p:nvSpPr>
          <p:cNvPr id="71" name="Oval 70">
            <a:extLst>
              <a:ext uri="{FF2B5EF4-FFF2-40B4-BE49-F238E27FC236}">
                <a16:creationId xmlns:a16="http://schemas.microsoft.com/office/drawing/2014/main" id="{A6A403C1-6349-4615-E0FC-F8C3D507F186}"/>
              </a:ext>
            </a:extLst>
          </p:cNvPr>
          <p:cNvSpPr>
            <a:spLocks noGrp="1" noRot="1" noMove="1" noResize="1" noEditPoints="1" noAdjustHandles="1" noChangeArrowheads="1" noChangeShapeType="1"/>
          </p:cNvSpPr>
          <p:nvPr/>
        </p:nvSpPr>
        <p:spPr>
          <a:xfrm>
            <a:off x="6592350" y="3220857"/>
            <a:ext cx="191031" cy="191031"/>
          </a:xfrm>
          <a:prstGeom prst="ellipse">
            <a:avLst/>
          </a:prstGeom>
          <a:solidFill>
            <a:schemeClr val="bg1"/>
          </a:solid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TextBox 71">
            <a:extLst>
              <a:ext uri="{FF2B5EF4-FFF2-40B4-BE49-F238E27FC236}">
                <a16:creationId xmlns:a16="http://schemas.microsoft.com/office/drawing/2014/main" id="{FD2CA11C-EC9D-FDEF-A52A-508C587409DB}"/>
              </a:ext>
            </a:extLst>
          </p:cNvPr>
          <p:cNvSpPr txBox="1"/>
          <p:nvPr/>
        </p:nvSpPr>
        <p:spPr>
          <a:xfrm>
            <a:off x="5548314" y="3049868"/>
            <a:ext cx="10487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River District</a:t>
            </a:r>
          </a:p>
        </p:txBody>
      </p:sp>
      <p:sp>
        <p:nvSpPr>
          <p:cNvPr id="73" name="TextBox 72">
            <a:extLst>
              <a:ext uri="{FF2B5EF4-FFF2-40B4-BE49-F238E27FC236}">
                <a16:creationId xmlns:a16="http://schemas.microsoft.com/office/drawing/2014/main" id="{DF1978CB-6E0D-E97A-5318-311F7EAE0675}"/>
              </a:ext>
            </a:extLst>
          </p:cNvPr>
          <p:cNvSpPr txBox="1">
            <a:spLocks noGrp="1" noRot="1" noMove="1" noResize="1" noEditPoints="1" noAdjustHandles="1" noChangeArrowheads="1" noChangeShapeType="1"/>
          </p:cNvSpPr>
          <p:nvPr/>
        </p:nvSpPr>
        <p:spPr>
          <a:xfrm>
            <a:off x="7322991" y="6312119"/>
            <a:ext cx="142362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Pineville</a:t>
            </a:r>
          </a:p>
        </p:txBody>
      </p:sp>
      <p:sp>
        <p:nvSpPr>
          <p:cNvPr id="74" name="Oval 73">
            <a:extLst>
              <a:ext uri="{FF2B5EF4-FFF2-40B4-BE49-F238E27FC236}">
                <a16:creationId xmlns:a16="http://schemas.microsoft.com/office/drawing/2014/main" id="{0E55986E-F83F-AF88-9C5F-D883C63C3BFE}"/>
              </a:ext>
            </a:extLst>
          </p:cNvPr>
          <p:cNvSpPr>
            <a:spLocks noGrp="1" noRot="1" noMove="1" noResize="1" noEditPoints="1" noAdjustHandles="1" noChangeArrowheads="1" noChangeShapeType="1"/>
          </p:cNvSpPr>
          <p:nvPr/>
        </p:nvSpPr>
        <p:spPr>
          <a:xfrm rot="16415303">
            <a:off x="8733586" y="6377746"/>
            <a:ext cx="191031" cy="191031"/>
          </a:xfrm>
          <a:prstGeom prst="ellipse">
            <a:avLst/>
          </a:prstGeom>
          <a:solidFill>
            <a:schemeClr val="bg1"/>
          </a:solid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81754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ity of Charlotte 1">
      <a:dk1>
        <a:srgbClr val="000000"/>
      </a:dk1>
      <a:lt1>
        <a:srgbClr val="FFFFFF"/>
      </a:lt1>
      <a:dk2>
        <a:srgbClr val="24824B"/>
      </a:dk2>
      <a:lt2>
        <a:srgbClr val="D8D8D8"/>
      </a:lt2>
      <a:accent1>
        <a:srgbClr val="24824B"/>
      </a:accent1>
      <a:accent2>
        <a:srgbClr val="6FBE44"/>
      </a:accent2>
      <a:accent3>
        <a:srgbClr val="24824B"/>
      </a:accent3>
      <a:accent4>
        <a:srgbClr val="6C6C6C"/>
      </a:accent4>
      <a:accent5>
        <a:srgbClr val="AAD88F"/>
      </a:accent5>
      <a:accent6>
        <a:srgbClr val="BFBFBF"/>
      </a:accent6>
      <a:hlink>
        <a:srgbClr val="FFFFFF"/>
      </a:hlink>
      <a:folHlink>
        <a:srgbClr val="6FBE44"/>
      </a:folHlink>
    </a:clrScheme>
    <a:fontScheme name="Custom 1">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A_Powerpoint-template_2025_Final" id="{9A3E8412-891A-417E-A549-A61DB954D697}" vid="{159A2720-718C-44E2-AAA4-B1FFE74124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392a0ee-6ccb-49c5-94b5-f5e6d8a665d6}" enabled="0" method="" siteId="{3392a0ee-6ccb-49c5-94b5-f5e6d8a665d6}" removed="1"/>
</clbl:labelList>
</file>

<file path=docProps/app.xml><?xml version="1.0" encoding="utf-8"?>
<Properties xmlns="http://schemas.openxmlformats.org/officeDocument/2006/extended-properties" xmlns:vt="http://schemas.openxmlformats.org/officeDocument/2006/docPropsVTypes">
  <TotalTime>20</TotalTime>
  <Words>1519</Words>
  <Application>Microsoft Office PowerPoint</Application>
  <PresentationFormat>Widescreen</PresentationFormat>
  <Paragraphs>285</Paragraphs>
  <Slides>21</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Aptos</vt:lpstr>
      <vt:lpstr>Aptos Display</vt:lpstr>
      <vt:lpstr>Arial</vt:lpstr>
      <vt:lpstr>Arial Black</vt:lpstr>
      <vt:lpstr>Calibri</vt:lpstr>
      <vt:lpstr>Calibri Light</vt:lpstr>
      <vt:lpstr>Cambria</vt:lpstr>
      <vt:lpstr>Century Gothic</vt:lpstr>
      <vt:lpstr>Open Sans</vt:lpstr>
      <vt:lpstr>Proxima Nova Black</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Investment Areas (SIA) Program</vt:lpstr>
      <vt:lpstr>Pilot Program Timeline and Funding</vt:lpstr>
      <vt:lpstr>A New Way to Deliver Projects</vt:lpstr>
      <vt:lpstr>Risk Focused Approach</vt:lpstr>
      <vt:lpstr>Arrowood SIA Projects</vt:lpstr>
      <vt:lpstr>SAVE THE DATE</vt:lpstr>
      <vt:lpstr>Where can you learn more about SIA? </vt:lpstr>
      <vt:lpstr>PowerPoint Presentation</vt:lpstr>
      <vt:lpstr>CATS Q&amp;A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McKinney, Edward</dc:creator>
  <cp:lastModifiedBy>Whitcomb, Gail</cp:lastModifiedBy>
  <cp:revision>3</cp:revision>
  <cp:lastPrinted>2025-06-23T15:22:07Z</cp:lastPrinted>
  <dcterms:created xsi:type="dcterms:W3CDTF">2025-04-01T17:54:31Z</dcterms:created>
  <dcterms:modified xsi:type="dcterms:W3CDTF">2025-08-19T16:50:23Z</dcterms:modified>
</cp:coreProperties>
</file>