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72" r:id="rId7"/>
    <p:sldId id="264" r:id="rId8"/>
    <p:sldId id="263" r:id="rId9"/>
    <p:sldId id="269" r:id="rId10"/>
    <p:sldId id="267" r:id="rId11"/>
    <p:sldId id="277" r:id="rId12"/>
    <p:sldId id="275" r:id="rId13"/>
    <p:sldId id="276" r:id="rId14"/>
    <p:sldId id="266" r:id="rId15"/>
    <p:sldId id="273" r:id="rId16"/>
    <p:sldId id="270" r:id="rId17"/>
  </p:sldIdLst>
  <p:sldSz cx="12192000" cy="6858000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roxima Nova Black" panose="02000506030000020004" pitchFamily="50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on, Katherine" initials="CK" lastIdx="2" clrIdx="0">
    <p:extLst>
      <p:ext uri="{19B8F6BF-5375-455C-9EA6-DF929625EA0E}">
        <p15:presenceInfo xmlns:p15="http://schemas.microsoft.com/office/powerpoint/2012/main" userId="S::katherine.caton@charlottenc.gov::ac31a28c-d2e8-4f1d-ac2b-7604c4f5fe90" providerId="AD"/>
      </p:ext>
    </p:extLst>
  </p:cmAuthor>
  <p:cmAuthor id="2" name="Pfeiffer, Rebecca" initials="PR" lastIdx="1" clrIdx="1">
    <p:extLst>
      <p:ext uri="{19B8F6BF-5375-455C-9EA6-DF929625EA0E}">
        <p15:presenceInfo xmlns:p15="http://schemas.microsoft.com/office/powerpoint/2012/main" userId="S::Rebecca.Pfeiffer@charlottenc.gov::ac37c3b6-210d-4d99-a26f-115058b947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7E"/>
    <a:srgbClr val="1A844B"/>
    <a:srgbClr val="4C7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uffie, Akeem" userId="cacd76d4-811d-4848-8032-fb818e5156b6" providerId="ADAL" clId="{71345153-8FF9-48C6-82D3-EDEE69269EC7}"/>
    <pc:docChg chg="undo redo custSel modSld">
      <pc:chgData name="McDuffie, Akeem" userId="cacd76d4-811d-4848-8032-fb818e5156b6" providerId="ADAL" clId="{71345153-8FF9-48C6-82D3-EDEE69269EC7}" dt="2023-04-19T18:34:54.163" v="992" actId="20577"/>
      <pc:docMkLst>
        <pc:docMk/>
      </pc:docMkLst>
      <pc:sldChg chg="modSp mod">
        <pc:chgData name="McDuffie, Akeem" userId="cacd76d4-811d-4848-8032-fb818e5156b6" providerId="ADAL" clId="{71345153-8FF9-48C6-82D3-EDEE69269EC7}" dt="2023-04-19T18:34:54.163" v="992" actId="20577"/>
        <pc:sldMkLst>
          <pc:docMk/>
          <pc:sldMk cId="497784336" sldId="275"/>
        </pc:sldMkLst>
        <pc:spChg chg="mod">
          <ac:chgData name="McDuffie, Akeem" userId="cacd76d4-811d-4848-8032-fb818e5156b6" providerId="ADAL" clId="{71345153-8FF9-48C6-82D3-EDEE69269EC7}" dt="2023-04-19T18:34:54.163" v="992" actId="20577"/>
          <ac:spMkLst>
            <pc:docMk/>
            <pc:sldMk cId="497784336" sldId="275"/>
            <ac:spMk id="3" creationId="{2C718299-F7FD-10E0-D456-86F32D8E8BB5}"/>
          </ac:spMkLst>
        </pc:spChg>
      </pc:sldChg>
      <pc:sldChg chg="modSp mod">
        <pc:chgData name="McDuffie, Akeem" userId="cacd76d4-811d-4848-8032-fb818e5156b6" providerId="ADAL" clId="{71345153-8FF9-48C6-82D3-EDEE69269EC7}" dt="2023-04-19T18:30:15.775" v="499" actId="20577"/>
        <pc:sldMkLst>
          <pc:docMk/>
          <pc:sldMk cId="2673675356" sldId="277"/>
        </pc:sldMkLst>
        <pc:spChg chg="mod">
          <ac:chgData name="McDuffie, Akeem" userId="cacd76d4-811d-4848-8032-fb818e5156b6" providerId="ADAL" clId="{71345153-8FF9-48C6-82D3-EDEE69269EC7}" dt="2023-04-19T18:30:15.775" v="499" actId="20577"/>
          <ac:spMkLst>
            <pc:docMk/>
            <pc:sldMk cId="2673675356" sldId="277"/>
            <ac:spMk id="3" creationId="{2C718299-F7FD-10E0-D456-86F32D8E8B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D18D7-1B23-4FB0-B677-34D46C7E4F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849AA5-BCD8-4553-A72B-FF0EBCB3A4FF}">
      <dgm:prSet/>
      <dgm:spPr/>
      <dgm:t>
        <a:bodyPr/>
        <a:lstStyle/>
        <a:p>
          <a:r>
            <a:rPr lang="en-US" b="0" i="0" dirty="0">
              <a:latin typeface="+mj-lt"/>
            </a:rPr>
            <a:t>Housing Opportunities for Persons With AIDS (HOPWA) Program</a:t>
          </a:r>
          <a:endParaRPr lang="en-US" dirty="0">
            <a:latin typeface="+mj-lt"/>
          </a:endParaRPr>
        </a:p>
      </dgm:t>
    </dgm:pt>
    <dgm:pt modelId="{19B31062-C5B7-471C-B48A-B73ACCBC030D}" type="parTrans" cxnId="{99F1071D-3A1B-43B8-92F0-FFF5EEBBD2B9}">
      <dgm:prSet/>
      <dgm:spPr/>
      <dgm:t>
        <a:bodyPr/>
        <a:lstStyle/>
        <a:p>
          <a:endParaRPr lang="en-US"/>
        </a:p>
      </dgm:t>
    </dgm:pt>
    <dgm:pt modelId="{28BAAB4B-416E-4F45-B92A-8AF4758D0DC3}" type="sibTrans" cxnId="{99F1071D-3A1B-43B8-92F0-FFF5EEBBD2B9}">
      <dgm:prSet/>
      <dgm:spPr/>
      <dgm:t>
        <a:bodyPr/>
        <a:lstStyle/>
        <a:p>
          <a:endParaRPr lang="en-US"/>
        </a:p>
      </dgm:t>
    </dgm:pt>
    <dgm:pt modelId="{A1EA35F1-28D3-4178-BB5E-B259F5919B3E}">
      <dgm:prSet/>
      <dgm:spPr/>
      <dgm:t>
        <a:bodyPr/>
        <a:lstStyle/>
        <a:p>
          <a:r>
            <a:rPr lang="en-US" b="0" dirty="0">
              <a:latin typeface="+mj-lt"/>
            </a:rPr>
            <a:t>O</a:t>
          </a:r>
          <a:r>
            <a:rPr lang="en-US" b="0" i="0" dirty="0">
              <a:latin typeface="+mj-lt"/>
            </a:rPr>
            <a:t>nly Federal program dedicated to the housing needs of people living with HIV/AIDS.  </a:t>
          </a:r>
          <a:endParaRPr lang="en-US" dirty="0">
            <a:latin typeface="+mj-lt"/>
          </a:endParaRPr>
        </a:p>
      </dgm:t>
    </dgm:pt>
    <dgm:pt modelId="{5E74888B-DE5A-4F03-B21D-75C559595C01}" type="parTrans" cxnId="{89915170-B5CD-4C7F-9452-D28C4437553E}">
      <dgm:prSet/>
      <dgm:spPr/>
      <dgm:t>
        <a:bodyPr/>
        <a:lstStyle/>
        <a:p>
          <a:endParaRPr lang="en-US"/>
        </a:p>
      </dgm:t>
    </dgm:pt>
    <dgm:pt modelId="{6967C4A9-0739-430F-8E4F-0EA3A3B7C1B2}" type="sibTrans" cxnId="{89915170-B5CD-4C7F-9452-D28C4437553E}">
      <dgm:prSet/>
      <dgm:spPr/>
      <dgm:t>
        <a:bodyPr/>
        <a:lstStyle/>
        <a:p>
          <a:endParaRPr lang="en-US"/>
        </a:p>
      </dgm:t>
    </dgm:pt>
    <dgm:pt modelId="{D77BC903-F612-4D2D-9D2A-0D9BBDEE752B}" type="pres">
      <dgm:prSet presAssocID="{CEAD18D7-1B23-4FB0-B677-34D46C7E4F45}" presName="linear" presStyleCnt="0">
        <dgm:presLayoutVars>
          <dgm:animLvl val="lvl"/>
          <dgm:resizeHandles val="exact"/>
        </dgm:presLayoutVars>
      </dgm:prSet>
      <dgm:spPr/>
    </dgm:pt>
    <dgm:pt modelId="{1B5F8401-0FCC-4EB1-BC40-3F68425FC4ED}" type="pres">
      <dgm:prSet presAssocID="{09849AA5-BCD8-4553-A72B-FF0EBCB3A4FF}" presName="parentText" presStyleLbl="node1" presStyleIdx="0" presStyleCnt="2" custScaleY="110770" custLinFactY="-7234" custLinFactNeighborX="-48" custLinFactNeighborY="-100000">
        <dgm:presLayoutVars>
          <dgm:chMax val="0"/>
          <dgm:bulletEnabled val="1"/>
        </dgm:presLayoutVars>
      </dgm:prSet>
      <dgm:spPr/>
    </dgm:pt>
    <dgm:pt modelId="{213CA08D-978E-4EC3-997B-B05A87A86489}" type="pres">
      <dgm:prSet presAssocID="{28BAAB4B-416E-4F45-B92A-8AF4758D0DC3}" presName="spacer" presStyleCnt="0"/>
      <dgm:spPr/>
    </dgm:pt>
    <dgm:pt modelId="{BB30F08C-000A-43DB-828C-139E9FD39536}" type="pres">
      <dgm:prSet presAssocID="{A1EA35F1-28D3-4178-BB5E-B259F5919B3E}" presName="parentText" presStyleLbl="node1" presStyleIdx="1" presStyleCnt="2" custScaleY="112209">
        <dgm:presLayoutVars>
          <dgm:chMax val="0"/>
          <dgm:bulletEnabled val="1"/>
        </dgm:presLayoutVars>
      </dgm:prSet>
      <dgm:spPr/>
    </dgm:pt>
  </dgm:ptLst>
  <dgm:cxnLst>
    <dgm:cxn modelId="{4267E303-A3EB-4C55-BFBB-6166B65E0CE6}" type="presOf" srcId="{09849AA5-BCD8-4553-A72B-FF0EBCB3A4FF}" destId="{1B5F8401-0FCC-4EB1-BC40-3F68425FC4ED}" srcOrd="0" destOrd="0" presId="urn:microsoft.com/office/officeart/2005/8/layout/vList2"/>
    <dgm:cxn modelId="{32256A10-79E8-4A9F-83A8-842B4DF4D2C0}" type="presOf" srcId="{A1EA35F1-28D3-4178-BB5E-B259F5919B3E}" destId="{BB30F08C-000A-43DB-828C-139E9FD39536}" srcOrd="0" destOrd="0" presId="urn:microsoft.com/office/officeart/2005/8/layout/vList2"/>
    <dgm:cxn modelId="{99F1071D-3A1B-43B8-92F0-FFF5EEBBD2B9}" srcId="{CEAD18D7-1B23-4FB0-B677-34D46C7E4F45}" destId="{09849AA5-BCD8-4553-A72B-FF0EBCB3A4FF}" srcOrd="0" destOrd="0" parTransId="{19B31062-C5B7-471C-B48A-B73ACCBC030D}" sibTransId="{28BAAB4B-416E-4F45-B92A-8AF4758D0DC3}"/>
    <dgm:cxn modelId="{A51A9F5B-3F2F-44E8-AA94-06CF41C79782}" type="presOf" srcId="{CEAD18D7-1B23-4FB0-B677-34D46C7E4F45}" destId="{D77BC903-F612-4D2D-9D2A-0D9BBDEE752B}" srcOrd="0" destOrd="0" presId="urn:microsoft.com/office/officeart/2005/8/layout/vList2"/>
    <dgm:cxn modelId="{89915170-B5CD-4C7F-9452-D28C4437553E}" srcId="{CEAD18D7-1B23-4FB0-B677-34D46C7E4F45}" destId="{A1EA35F1-28D3-4178-BB5E-B259F5919B3E}" srcOrd="1" destOrd="0" parTransId="{5E74888B-DE5A-4F03-B21D-75C559595C01}" sibTransId="{6967C4A9-0739-430F-8E4F-0EA3A3B7C1B2}"/>
    <dgm:cxn modelId="{8B443160-C16D-4049-ABA7-A1E54EC5F9F4}" type="presParOf" srcId="{D77BC903-F612-4D2D-9D2A-0D9BBDEE752B}" destId="{1B5F8401-0FCC-4EB1-BC40-3F68425FC4ED}" srcOrd="0" destOrd="0" presId="urn:microsoft.com/office/officeart/2005/8/layout/vList2"/>
    <dgm:cxn modelId="{3259441B-ADC0-4232-B201-347AE5237ABE}" type="presParOf" srcId="{D77BC903-F612-4D2D-9D2A-0D9BBDEE752B}" destId="{213CA08D-978E-4EC3-997B-B05A87A86489}" srcOrd="1" destOrd="0" presId="urn:microsoft.com/office/officeart/2005/8/layout/vList2"/>
    <dgm:cxn modelId="{5172D61D-6727-4C64-AC2E-1BB61EE9EF6B}" type="presParOf" srcId="{D77BC903-F612-4D2D-9D2A-0D9BBDEE752B}" destId="{BB30F08C-000A-43DB-828C-139E9FD395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1810E-B7A6-4C14-98C4-C58FD8E8737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6B94BB-7B72-42E2-9F40-546DE3C6AD55}">
      <dgm:prSet phldrT="[Text]"/>
      <dgm:spPr/>
      <dgm:t>
        <a:bodyPr/>
        <a:lstStyle/>
        <a:p>
          <a:r>
            <a:rPr lang="en-US" dirty="0">
              <a:latin typeface="+mj-lt"/>
            </a:rPr>
            <a:t>HUD</a:t>
          </a:r>
        </a:p>
      </dgm:t>
    </dgm:pt>
    <dgm:pt modelId="{FBF07C8F-5CBF-4D1E-9DDC-D6D5D2487191}" type="parTrans" cxnId="{F58A2792-4C2A-455C-8B87-4E936E425AD8}">
      <dgm:prSet/>
      <dgm:spPr/>
      <dgm:t>
        <a:bodyPr/>
        <a:lstStyle/>
        <a:p>
          <a:endParaRPr lang="en-US"/>
        </a:p>
      </dgm:t>
    </dgm:pt>
    <dgm:pt modelId="{41BC1F2D-1F40-4E75-BE3E-DD0020FA9A09}" type="sibTrans" cxnId="{F58A2792-4C2A-455C-8B87-4E936E425AD8}">
      <dgm:prSet/>
      <dgm:spPr/>
      <dgm:t>
        <a:bodyPr/>
        <a:lstStyle/>
        <a:p>
          <a:endParaRPr lang="en-US"/>
        </a:p>
      </dgm:t>
    </dgm:pt>
    <dgm:pt modelId="{DD0C1628-2AF8-4F09-B670-D4B33A28C1D7}">
      <dgm:prSet phldrT="[Text]"/>
      <dgm:spPr/>
      <dgm:t>
        <a:bodyPr/>
        <a:lstStyle/>
        <a:p>
          <a:r>
            <a:rPr lang="en-US" dirty="0">
              <a:latin typeface="+mj-lt"/>
            </a:rPr>
            <a:t>City of Charlotte (Grantee)</a:t>
          </a:r>
        </a:p>
      </dgm:t>
    </dgm:pt>
    <dgm:pt modelId="{A6FE94D4-736F-429D-A6AC-E16FF659B96A}" type="parTrans" cxnId="{4343C2C5-8D3A-49CD-B3BC-1506FBB251A3}">
      <dgm:prSet/>
      <dgm:spPr/>
      <dgm:t>
        <a:bodyPr/>
        <a:lstStyle/>
        <a:p>
          <a:endParaRPr lang="en-US"/>
        </a:p>
      </dgm:t>
    </dgm:pt>
    <dgm:pt modelId="{0538F837-55C9-46AD-9E7D-F8294229E121}" type="sibTrans" cxnId="{4343C2C5-8D3A-49CD-B3BC-1506FBB251A3}">
      <dgm:prSet/>
      <dgm:spPr/>
      <dgm:t>
        <a:bodyPr/>
        <a:lstStyle/>
        <a:p>
          <a:endParaRPr lang="en-US"/>
        </a:p>
      </dgm:t>
    </dgm:pt>
    <dgm:pt modelId="{4BF587AD-3063-41F4-9AE3-0856FC8EC5A6}">
      <dgm:prSet phldrT="[Text]"/>
      <dgm:spPr/>
      <dgm:t>
        <a:bodyPr/>
        <a:lstStyle/>
        <a:p>
          <a:r>
            <a:rPr lang="en-US" dirty="0">
              <a:latin typeface="+mj-lt"/>
            </a:rPr>
            <a:t>Carolinas CARE Partnership (Project Sponsor)</a:t>
          </a:r>
        </a:p>
      </dgm:t>
    </dgm:pt>
    <dgm:pt modelId="{05DCEABD-94F8-4341-863D-1AB6CEC76EFA}" type="parTrans" cxnId="{B33606C1-E661-4B1E-AACA-DE7C90CD2AD1}">
      <dgm:prSet/>
      <dgm:spPr/>
      <dgm:t>
        <a:bodyPr/>
        <a:lstStyle/>
        <a:p>
          <a:endParaRPr lang="en-US"/>
        </a:p>
      </dgm:t>
    </dgm:pt>
    <dgm:pt modelId="{8DBC5971-973E-4712-BF7D-3A11421942A4}" type="sibTrans" cxnId="{B33606C1-E661-4B1E-AACA-DE7C90CD2AD1}">
      <dgm:prSet/>
      <dgm:spPr/>
      <dgm:t>
        <a:bodyPr/>
        <a:lstStyle/>
        <a:p>
          <a:endParaRPr lang="en-US"/>
        </a:p>
      </dgm:t>
    </dgm:pt>
    <dgm:pt modelId="{9C2B20F2-5B73-4FA8-BBBD-389DD2AD55E5}">
      <dgm:prSet/>
      <dgm:spPr/>
      <dgm:t>
        <a:bodyPr/>
        <a:lstStyle/>
        <a:p>
          <a:endParaRPr lang="en-US" dirty="0"/>
        </a:p>
      </dgm:t>
    </dgm:pt>
    <dgm:pt modelId="{F50B58A1-FA02-41EF-8A3B-393CD72DE53E}" type="parTrans" cxnId="{C8292F5C-6D38-44BA-B96E-A3B435A0A872}">
      <dgm:prSet/>
      <dgm:spPr/>
      <dgm:t>
        <a:bodyPr/>
        <a:lstStyle/>
        <a:p>
          <a:endParaRPr lang="en-US"/>
        </a:p>
      </dgm:t>
    </dgm:pt>
    <dgm:pt modelId="{C076B8D0-6C67-4B90-B2A2-55499C18B861}" type="sibTrans" cxnId="{C8292F5C-6D38-44BA-B96E-A3B435A0A872}">
      <dgm:prSet/>
      <dgm:spPr/>
      <dgm:t>
        <a:bodyPr/>
        <a:lstStyle/>
        <a:p>
          <a:endParaRPr lang="en-US"/>
        </a:p>
      </dgm:t>
    </dgm:pt>
    <dgm:pt modelId="{FD31D8D6-4EFA-4B1F-86EF-C6211C70ECC2}">
      <dgm:prSet/>
      <dgm:spPr/>
      <dgm:t>
        <a:bodyPr/>
        <a:lstStyle/>
        <a:p>
          <a:r>
            <a:rPr lang="en-US" dirty="0">
              <a:latin typeface="+mj-lt"/>
            </a:rPr>
            <a:t>Sub-recipients</a:t>
          </a:r>
        </a:p>
      </dgm:t>
    </dgm:pt>
    <dgm:pt modelId="{429739AF-E313-4C17-8B2F-9B4AD0A65193}" type="parTrans" cxnId="{9D8B97E7-93CA-4DB6-A138-E992B667FFD9}">
      <dgm:prSet/>
      <dgm:spPr/>
      <dgm:t>
        <a:bodyPr/>
        <a:lstStyle/>
        <a:p>
          <a:endParaRPr lang="en-US"/>
        </a:p>
      </dgm:t>
    </dgm:pt>
    <dgm:pt modelId="{89C92488-EE42-4505-8285-C4BB64B409FD}" type="sibTrans" cxnId="{9D8B97E7-93CA-4DB6-A138-E992B667FFD9}">
      <dgm:prSet/>
      <dgm:spPr/>
      <dgm:t>
        <a:bodyPr/>
        <a:lstStyle/>
        <a:p>
          <a:endParaRPr lang="en-US"/>
        </a:p>
      </dgm:t>
    </dgm:pt>
    <dgm:pt modelId="{DD191CA3-86E6-477E-B9A9-66099B89B87D}" type="pres">
      <dgm:prSet presAssocID="{CA51810E-B7A6-4C14-98C4-C58FD8E87379}" presName="rootnode" presStyleCnt="0">
        <dgm:presLayoutVars>
          <dgm:chMax/>
          <dgm:chPref/>
          <dgm:dir/>
          <dgm:animLvl val="lvl"/>
        </dgm:presLayoutVars>
      </dgm:prSet>
      <dgm:spPr/>
    </dgm:pt>
    <dgm:pt modelId="{E573C22A-B149-4E96-941E-32A9CB3F76F8}" type="pres">
      <dgm:prSet presAssocID="{936B94BB-7B72-42E2-9F40-546DE3C6AD55}" presName="composite" presStyleCnt="0"/>
      <dgm:spPr/>
    </dgm:pt>
    <dgm:pt modelId="{35311CCA-0958-4B8F-8404-7B077671BC6F}" type="pres">
      <dgm:prSet presAssocID="{936B94BB-7B72-42E2-9F40-546DE3C6AD55}" presName="bentUpArrow1" presStyleLbl="alignImgPlace1" presStyleIdx="0" presStyleCnt="3"/>
      <dgm:spPr/>
    </dgm:pt>
    <dgm:pt modelId="{AACAB53C-9F40-43A6-AA07-8167496C25DA}" type="pres">
      <dgm:prSet presAssocID="{936B94BB-7B72-42E2-9F40-546DE3C6AD55}" presName="ParentText" presStyleLbl="node1" presStyleIdx="0" presStyleCnt="4" custScaleX="118764">
        <dgm:presLayoutVars>
          <dgm:chMax val="1"/>
          <dgm:chPref val="1"/>
          <dgm:bulletEnabled val="1"/>
        </dgm:presLayoutVars>
      </dgm:prSet>
      <dgm:spPr/>
    </dgm:pt>
    <dgm:pt modelId="{7B482C1D-BBA1-4144-BB93-3FC54FFA4A75}" type="pres">
      <dgm:prSet presAssocID="{936B94BB-7B72-42E2-9F40-546DE3C6AD5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DC712AE-0953-4171-81AE-6B47729579E5}" type="pres">
      <dgm:prSet presAssocID="{41BC1F2D-1F40-4E75-BE3E-DD0020FA9A09}" presName="sibTrans" presStyleCnt="0"/>
      <dgm:spPr/>
    </dgm:pt>
    <dgm:pt modelId="{919DB3C2-014E-42B1-B416-AB93D0AF6CDD}" type="pres">
      <dgm:prSet presAssocID="{DD0C1628-2AF8-4F09-B670-D4B33A28C1D7}" presName="composite" presStyleCnt="0"/>
      <dgm:spPr/>
    </dgm:pt>
    <dgm:pt modelId="{9CB95BD4-C31D-4B39-8AD3-E253866C9A6F}" type="pres">
      <dgm:prSet presAssocID="{DD0C1628-2AF8-4F09-B670-D4B33A28C1D7}" presName="bentUpArrow1" presStyleLbl="alignImgPlace1" presStyleIdx="1" presStyleCnt="3"/>
      <dgm:spPr/>
    </dgm:pt>
    <dgm:pt modelId="{DB3080BF-C027-483A-89F6-3C9F517D6963}" type="pres">
      <dgm:prSet presAssocID="{DD0C1628-2AF8-4F09-B670-D4B33A28C1D7}" presName="ParentText" presStyleLbl="node1" presStyleIdx="1" presStyleCnt="4" custScaleX="138083">
        <dgm:presLayoutVars>
          <dgm:chMax val="1"/>
          <dgm:chPref val="1"/>
          <dgm:bulletEnabled val="1"/>
        </dgm:presLayoutVars>
      </dgm:prSet>
      <dgm:spPr/>
    </dgm:pt>
    <dgm:pt modelId="{F3C8C977-1196-47AF-B8BA-500C6C4ECEC2}" type="pres">
      <dgm:prSet presAssocID="{DD0C1628-2AF8-4F09-B670-D4B33A28C1D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9955919-870D-41CF-9054-D88CE964763D}" type="pres">
      <dgm:prSet presAssocID="{0538F837-55C9-46AD-9E7D-F8294229E121}" presName="sibTrans" presStyleCnt="0"/>
      <dgm:spPr/>
    </dgm:pt>
    <dgm:pt modelId="{6DC66914-1CE3-43C1-BE70-51E1EFA327C8}" type="pres">
      <dgm:prSet presAssocID="{4BF587AD-3063-41F4-9AE3-0856FC8EC5A6}" presName="composite" presStyleCnt="0"/>
      <dgm:spPr/>
    </dgm:pt>
    <dgm:pt modelId="{E1C07DA2-E0D1-4DC0-84C2-A0136150B727}" type="pres">
      <dgm:prSet presAssocID="{4BF587AD-3063-41F4-9AE3-0856FC8EC5A6}" presName="bentUpArrow1" presStyleLbl="alignImgPlace1" presStyleIdx="2" presStyleCnt="3"/>
      <dgm:spPr/>
    </dgm:pt>
    <dgm:pt modelId="{FA233B7B-2B08-42B0-A3E7-8E2EAA3219DA}" type="pres">
      <dgm:prSet presAssocID="{4BF587AD-3063-41F4-9AE3-0856FC8EC5A6}" presName="ParentText" presStyleLbl="node1" presStyleIdx="2" presStyleCnt="4" custScaleX="123002">
        <dgm:presLayoutVars>
          <dgm:chMax val="1"/>
          <dgm:chPref val="1"/>
          <dgm:bulletEnabled val="1"/>
        </dgm:presLayoutVars>
      </dgm:prSet>
      <dgm:spPr/>
    </dgm:pt>
    <dgm:pt modelId="{72DE1315-A4AD-46CF-9B74-5D48190B64D6}" type="pres">
      <dgm:prSet presAssocID="{4BF587AD-3063-41F4-9AE3-0856FC8EC5A6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F074A6C-7548-40E7-9AF7-ECC58496B1C4}" type="pres">
      <dgm:prSet presAssocID="{8DBC5971-973E-4712-BF7D-3A11421942A4}" presName="sibTrans" presStyleCnt="0"/>
      <dgm:spPr/>
    </dgm:pt>
    <dgm:pt modelId="{6D913BDF-A45B-4F59-B9D4-04923F14A908}" type="pres">
      <dgm:prSet presAssocID="{FD31D8D6-4EFA-4B1F-86EF-C6211C70ECC2}" presName="composite" presStyleCnt="0"/>
      <dgm:spPr/>
    </dgm:pt>
    <dgm:pt modelId="{BE3C1B5B-6700-4D68-A16F-966AD860B1E8}" type="pres">
      <dgm:prSet presAssocID="{FD31D8D6-4EFA-4B1F-86EF-C6211C70ECC2}" presName="ParentText" presStyleLbl="node1" presStyleIdx="3" presStyleCnt="4" custScaleX="117853">
        <dgm:presLayoutVars>
          <dgm:chMax val="1"/>
          <dgm:chPref val="1"/>
          <dgm:bulletEnabled val="1"/>
        </dgm:presLayoutVars>
      </dgm:prSet>
      <dgm:spPr/>
    </dgm:pt>
  </dgm:ptLst>
  <dgm:cxnLst>
    <dgm:cxn modelId="{5B7A2001-92CA-41C2-B652-8ADF82806B28}" type="presOf" srcId="{936B94BB-7B72-42E2-9F40-546DE3C6AD55}" destId="{AACAB53C-9F40-43A6-AA07-8167496C25DA}" srcOrd="0" destOrd="0" presId="urn:microsoft.com/office/officeart/2005/8/layout/StepDownProcess"/>
    <dgm:cxn modelId="{C8292F5C-6D38-44BA-B96E-A3B435A0A872}" srcId="{4BF587AD-3063-41F4-9AE3-0856FC8EC5A6}" destId="{9C2B20F2-5B73-4FA8-BBBD-389DD2AD55E5}" srcOrd="0" destOrd="0" parTransId="{F50B58A1-FA02-41EF-8A3B-393CD72DE53E}" sibTransId="{C076B8D0-6C67-4B90-B2A2-55499C18B861}"/>
    <dgm:cxn modelId="{8C15556C-5168-4484-8AA4-11A656C061DB}" type="presOf" srcId="{DD0C1628-2AF8-4F09-B670-D4B33A28C1D7}" destId="{DB3080BF-C027-483A-89F6-3C9F517D6963}" srcOrd="0" destOrd="0" presId="urn:microsoft.com/office/officeart/2005/8/layout/StepDownProcess"/>
    <dgm:cxn modelId="{598A146F-23E1-4575-9CBA-7633D7F1DA9B}" type="presOf" srcId="{9C2B20F2-5B73-4FA8-BBBD-389DD2AD55E5}" destId="{72DE1315-A4AD-46CF-9B74-5D48190B64D6}" srcOrd="0" destOrd="0" presId="urn:microsoft.com/office/officeart/2005/8/layout/StepDownProcess"/>
    <dgm:cxn modelId="{15F3187C-94FC-4AC6-8BB6-D03040062B26}" type="presOf" srcId="{CA51810E-B7A6-4C14-98C4-C58FD8E87379}" destId="{DD191CA3-86E6-477E-B9A9-66099B89B87D}" srcOrd="0" destOrd="0" presId="urn:microsoft.com/office/officeart/2005/8/layout/StepDownProcess"/>
    <dgm:cxn modelId="{A35EF586-8ED1-4A33-A29C-4289A24A9DF5}" type="presOf" srcId="{FD31D8D6-4EFA-4B1F-86EF-C6211C70ECC2}" destId="{BE3C1B5B-6700-4D68-A16F-966AD860B1E8}" srcOrd="0" destOrd="0" presId="urn:microsoft.com/office/officeart/2005/8/layout/StepDownProcess"/>
    <dgm:cxn modelId="{F58A2792-4C2A-455C-8B87-4E936E425AD8}" srcId="{CA51810E-B7A6-4C14-98C4-C58FD8E87379}" destId="{936B94BB-7B72-42E2-9F40-546DE3C6AD55}" srcOrd="0" destOrd="0" parTransId="{FBF07C8F-5CBF-4D1E-9DDC-D6D5D2487191}" sibTransId="{41BC1F2D-1F40-4E75-BE3E-DD0020FA9A09}"/>
    <dgm:cxn modelId="{B33606C1-E661-4B1E-AACA-DE7C90CD2AD1}" srcId="{CA51810E-B7A6-4C14-98C4-C58FD8E87379}" destId="{4BF587AD-3063-41F4-9AE3-0856FC8EC5A6}" srcOrd="2" destOrd="0" parTransId="{05DCEABD-94F8-4341-863D-1AB6CEC76EFA}" sibTransId="{8DBC5971-973E-4712-BF7D-3A11421942A4}"/>
    <dgm:cxn modelId="{4343C2C5-8D3A-49CD-B3BC-1506FBB251A3}" srcId="{CA51810E-B7A6-4C14-98C4-C58FD8E87379}" destId="{DD0C1628-2AF8-4F09-B670-D4B33A28C1D7}" srcOrd="1" destOrd="0" parTransId="{A6FE94D4-736F-429D-A6AC-E16FF659B96A}" sibTransId="{0538F837-55C9-46AD-9E7D-F8294229E121}"/>
    <dgm:cxn modelId="{7004ACE2-3C1A-45D2-BE49-EFDE851F3FA2}" type="presOf" srcId="{4BF587AD-3063-41F4-9AE3-0856FC8EC5A6}" destId="{FA233B7B-2B08-42B0-A3E7-8E2EAA3219DA}" srcOrd="0" destOrd="0" presId="urn:microsoft.com/office/officeart/2005/8/layout/StepDownProcess"/>
    <dgm:cxn modelId="{9D8B97E7-93CA-4DB6-A138-E992B667FFD9}" srcId="{CA51810E-B7A6-4C14-98C4-C58FD8E87379}" destId="{FD31D8D6-4EFA-4B1F-86EF-C6211C70ECC2}" srcOrd="3" destOrd="0" parTransId="{429739AF-E313-4C17-8B2F-9B4AD0A65193}" sibTransId="{89C92488-EE42-4505-8285-C4BB64B409FD}"/>
    <dgm:cxn modelId="{690744F8-46CC-492F-B231-83A75EF0FD38}" type="presParOf" srcId="{DD191CA3-86E6-477E-B9A9-66099B89B87D}" destId="{E573C22A-B149-4E96-941E-32A9CB3F76F8}" srcOrd="0" destOrd="0" presId="urn:microsoft.com/office/officeart/2005/8/layout/StepDownProcess"/>
    <dgm:cxn modelId="{5897DC26-DB7E-4C87-9FFD-D3F33D8894B9}" type="presParOf" srcId="{E573C22A-B149-4E96-941E-32A9CB3F76F8}" destId="{35311CCA-0958-4B8F-8404-7B077671BC6F}" srcOrd="0" destOrd="0" presId="urn:microsoft.com/office/officeart/2005/8/layout/StepDownProcess"/>
    <dgm:cxn modelId="{7DE03977-E5F4-4020-8EA2-4750E1312C33}" type="presParOf" srcId="{E573C22A-B149-4E96-941E-32A9CB3F76F8}" destId="{AACAB53C-9F40-43A6-AA07-8167496C25DA}" srcOrd="1" destOrd="0" presId="urn:microsoft.com/office/officeart/2005/8/layout/StepDownProcess"/>
    <dgm:cxn modelId="{F926CEFC-9F8F-471D-A627-ECFB896604D1}" type="presParOf" srcId="{E573C22A-B149-4E96-941E-32A9CB3F76F8}" destId="{7B482C1D-BBA1-4144-BB93-3FC54FFA4A75}" srcOrd="2" destOrd="0" presId="urn:microsoft.com/office/officeart/2005/8/layout/StepDownProcess"/>
    <dgm:cxn modelId="{806B933D-93A3-4115-A4A4-7F20017DFA32}" type="presParOf" srcId="{DD191CA3-86E6-477E-B9A9-66099B89B87D}" destId="{ADC712AE-0953-4171-81AE-6B47729579E5}" srcOrd="1" destOrd="0" presId="urn:microsoft.com/office/officeart/2005/8/layout/StepDownProcess"/>
    <dgm:cxn modelId="{DBA13E15-F0F4-43F6-A417-E4B4ED752484}" type="presParOf" srcId="{DD191CA3-86E6-477E-B9A9-66099B89B87D}" destId="{919DB3C2-014E-42B1-B416-AB93D0AF6CDD}" srcOrd="2" destOrd="0" presId="urn:microsoft.com/office/officeart/2005/8/layout/StepDownProcess"/>
    <dgm:cxn modelId="{233E1F81-AEFF-4C24-B72A-0685428425A3}" type="presParOf" srcId="{919DB3C2-014E-42B1-B416-AB93D0AF6CDD}" destId="{9CB95BD4-C31D-4B39-8AD3-E253866C9A6F}" srcOrd="0" destOrd="0" presId="urn:microsoft.com/office/officeart/2005/8/layout/StepDownProcess"/>
    <dgm:cxn modelId="{A4E6B9D1-D6A5-4B5E-AB25-817F30ADE3F7}" type="presParOf" srcId="{919DB3C2-014E-42B1-B416-AB93D0AF6CDD}" destId="{DB3080BF-C027-483A-89F6-3C9F517D6963}" srcOrd="1" destOrd="0" presId="urn:microsoft.com/office/officeart/2005/8/layout/StepDownProcess"/>
    <dgm:cxn modelId="{5BB6EF5C-F82F-49A7-BA21-E917DCEC9EB0}" type="presParOf" srcId="{919DB3C2-014E-42B1-B416-AB93D0AF6CDD}" destId="{F3C8C977-1196-47AF-B8BA-500C6C4ECEC2}" srcOrd="2" destOrd="0" presId="urn:microsoft.com/office/officeart/2005/8/layout/StepDownProcess"/>
    <dgm:cxn modelId="{2E41694F-15AB-438A-8050-F60327A986EA}" type="presParOf" srcId="{DD191CA3-86E6-477E-B9A9-66099B89B87D}" destId="{69955919-870D-41CF-9054-D88CE964763D}" srcOrd="3" destOrd="0" presId="urn:microsoft.com/office/officeart/2005/8/layout/StepDownProcess"/>
    <dgm:cxn modelId="{B4CEBE4D-14A2-4C66-B358-BC64D6B57C44}" type="presParOf" srcId="{DD191CA3-86E6-477E-B9A9-66099B89B87D}" destId="{6DC66914-1CE3-43C1-BE70-51E1EFA327C8}" srcOrd="4" destOrd="0" presId="urn:microsoft.com/office/officeart/2005/8/layout/StepDownProcess"/>
    <dgm:cxn modelId="{85F73B3A-398E-4695-82AB-98C12F0F3AB2}" type="presParOf" srcId="{6DC66914-1CE3-43C1-BE70-51E1EFA327C8}" destId="{E1C07DA2-E0D1-4DC0-84C2-A0136150B727}" srcOrd="0" destOrd="0" presId="urn:microsoft.com/office/officeart/2005/8/layout/StepDownProcess"/>
    <dgm:cxn modelId="{2C85CDF1-DAF6-41A7-B6FB-285BB238872E}" type="presParOf" srcId="{6DC66914-1CE3-43C1-BE70-51E1EFA327C8}" destId="{FA233B7B-2B08-42B0-A3E7-8E2EAA3219DA}" srcOrd="1" destOrd="0" presId="urn:microsoft.com/office/officeart/2005/8/layout/StepDownProcess"/>
    <dgm:cxn modelId="{43FB6E4A-49A3-4EB9-902D-D1E7AE9DD213}" type="presParOf" srcId="{6DC66914-1CE3-43C1-BE70-51E1EFA327C8}" destId="{72DE1315-A4AD-46CF-9B74-5D48190B64D6}" srcOrd="2" destOrd="0" presId="urn:microsoft.com/office/officeart/2005/8/layout/StepDownProcess"/>
    <dgm:cxn modelId="{C41CD438-17DB-4FFC-8219-7E953A180AAA}" type="presParOf" srcId="{DD191CA3-86E6-477E-B9A9-66099B89B87D}" destId="{FF074A6C-7548-40E7-9AF7-ECC58496B1C4}" srcOrd="5" destOrd="0" presId="urn:microsoft.com/office/officeart/2005/8/layout/StepDownProcess"/>
    <dgm:cxn modelId="{AB8C453C-4C9A-4E1A-9A9F-16B1B6FA8C5E}" type="presParOf" srcId="{DD191CA3-86E6-477E-B9A9-66099B89B87D}" destId="{6D913BDF-A45B-4F59-B9D4-04923F14A908}" srcOrd="6" destOrd="0" presId="urn:microsoft.com/office/officeart/2005/8/layout/StepDownProcess"/>
    <dgm:cxn modelId="{CEB288BA-E968-4A71-8BF1-94E79B352DF9}" type="presParOf" srcId="{6D913BDF-A45B-4F59-B9D4-04923F14A908}" destId="{BE3C1B5B-6700-4D68-A16F-966AD860B1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B8412-2E66-4680-8CC7-9A1D66C74C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6FD85E-38F3-43E0-92DB-A746985FA41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CCP has contracting requirements</a:t>
          </a:r>
          <a:r>
            <a:rPr lang="en-US" dirty="0"/>
            <a:t>.</a:t>
          </a:r>
        </a:p>
      </dgm:t>
    </dgm:pt>
    <dgm:pt modelId="{C2D57CAA-350E-46AA-A836-E86FCAF90780}" type="parTrans" cxnId="{E40E8FE0-3B12-4071-99DC-6469D17B4623}">
      <dgm:prSet/>
      <dgm:spPr/>
      <dgm:t>
        <a:bodyPr/>
        <a:lstStyle/>
        <a:p>
          <a:endParaRPr lang="en-US"/>
        </a:p>
      </dgm:t>
    </dgm:pt>
    <dgm:pt modelId="{DFCDF94C-BEA5-46C7-8223-57B77A6AE9AC}" type="sibTrans" cxnId="{E40E8FE0-3B12-4071-99DC-6469D17B4623}">
      <dgm:prSet/>
      <dgm:spPr/>
      <dgm:t>
        <a:bodyPr/>
        <a:lstStyle/>
        <a:p>
          <a:endParaRPr lang="en-US"/>
        </a:p>
      </dgm:t>
    </dgm:pt>
    <dgm:pt modelId="{660BB8EB-246A-45BF-8C3B-E4B89D2E85CF}">
      <dgm:prSet/>
      <dgm:spPr/>
      <dgm:t>
        <a:bodyPr/>
        <a:lstStyle/>
        <a:p>
          <a:r>
            <a:rPr lang="en-US" dirty="0">
              <a:latin typeface="+mj-lt"/>
            </a:rPr>
            <a:t>Insurance</a:t>
          </a:r>
        </a:p>
      </dgm:t>
    </dgm:pt>
    <dgm:pt modelId="{27828E68-61FA-45E5-B45F-E7F9CBE1C7EC}" type="parTrans" cxnId="{BB3119EA-5577-4EB1-9D07-6D5EED12834F}">
      <dgm:prSet/>
      <dgm:spPr/>
      <dgm:t>
        <a:bodyPr/>
        <a:lstStyle/>
        <a:p>
          <a:endParaRPr lang="en-US"/>
        </a:p>
      </dgm:t>
    </dgm:pt>
    <dgm:pt modelId="{EC89DEC4-6471-4C56-901C-700D2BD9255C}" type="sibTrans" cxnId="{BB3119EA-5577-4EB1-9D07-6D5EED12834F}">
      <dgm:prSet/>
      <dgm:spPr/>
      <dgm:t>
        <a:bodyPr/>
        <a:lstStyle/>
        <a:p>
          <a:endParaRPr lang="en-US"/>
        </a:p>
      </dgm:t>
    </dgm:pt>
    <dgm:pt modelId="{396F9140-BBFD-421B-84B6-F43FB90E7BF9}">
      <dgm:prSet/>
      <dgm:spPr/>
      <dgm:t>
        <a:bodyPr/>
        <a:lstStyle/>
        <a:p>
          <a:r>
            <a:rPr lang="en-US" dirty="0">
              <a:latin typeface="+mj-lt"/>
            </a:rPr>
            <a:t>Detailed invoicing</a:t>
          </a:r>
        </a:p>
      </dgm:t>
    </dgm:pt>
    <dgm:pt modelId="{A04D20F7-300A-42FB-A4D5-A4A00382928F}" type="parTrans" cxnId="{254411AD-98D3-49AD-8831-0BD92C66FB6D}">
      <dgm:prSet/>
      <dgm:spPr/>
      <dgm:t>
        <a:bodyPr/>
        <a:lstStyle/>
        <a:p>
          <a:endParaRPr lang="en-US"/>
        </a:p>
      </dgm:t>
    </dgm:pt>
    <dgm:pt modelId="{467376A7-DB6D-4931-9E56-027CC90F63DE}" type="sibTrans" cxnId="{254411AD-98D3-49AD-8831-0BD92C66FB6D}">
      <dgm:prSet/>
      <dgm:spPr/>
      <dgm:t>
        <a:bodyPr/>
        <a:lstStyle/>
        <a:p>
          <a:endParaRPr lang="en-US"/>
        </a:p>
      </dgm:t>
    </dgm:pt>
    <dgm:pt modelId="{F6323BBF-0491-426F-9773-FC3F0BA5D73D}">
      <dgm:prSet/>
      <dgm:spPr/>
      <dgm:t>
        <a:bodyPr/>
        <a:lstStyle/>
        <a:p>
          <a:r>
            <a:rPr lang="en-US" dirty="0">
              <a:latin typeface="+mj-lt"/>
            </a:rPr>
            <a:t>Financial expectations </a:t>
          </a:r>
        </a:p>
      </dgm:t>
    </dgm:pt>
    <dgm:pt modelId="{D53405FC-AF96-46F5-960B-EF8CCBB7A5D6}" type="parTrans" cxnId="{9B16A9AA-456D-4D77-84D1-6AE47661E477}">
      <dgm:prSet/>
      <dgm:spPr/>
      <dgm:t>
        <a:bodyPr/>
        <a:lstStyle/>
        <a:p>
          <a:endParaRPr lang="en-US"/>
        </a:p>
      </dgm:t>
    </dgm:pt>
    <dgm:pt modelId="{B205F6D3-65A0-411E-91B4-11291ED8FA42}" type="sibTrans" cxnId="{9B16A9AA-456D-4D77-84D1-6AE47661E477}">
      <dgm:prSet/>
      <dgm:spPr/>
      <dgm:t>
        <a:bodyPr/>
        <a:lstStyle/>
        <a:p>
          <a:endParaRPr lang="en-US"/>
        </a:p>
      </dgm:t>
    </dgm:pt>
    <dgm:pt modelId="{FBBA8DA4-9B83-4296-AB38-221F583A02C7}">
      <dgm:prSet/>
      <dgm:spPr/>
      <dgm:t>
        <a:bodyPr/>
        <a:lstStyle/>
        <a:p>
          <a:r>
            <a:rPr lang="en-US" dirty="0">
              <a:latin typeface="+mj-lt"/>
            </a:rPr>
            <a:t>Funding is provided on a reimbursement basis.</a:t>
          </a:r>
        </a:p>
      </dgm:t>
    </dgm:pt>
    <dgm:pt modelId="{76374B2F-1FDF-4C0C-B6DD-7F68090B9DCE}" type="parTrans" cxnId="{E4EBBC61-1F79-4DF4-9D8C-9FF339ACB575}">
      <dgm:prSet/>
      <dgm:spPr/>
      <dgm:t>
        <a:bodyPr/>
        <a:lstStyle/>
        <a:p>
          <a:endParaRPr lang="en-US"/>
        </a:p>
      </dgm:t>
    </dgm:pt>
    <dgm:pt modelId="{F49B9D8B-7B38-4688-8427-D764B19385B0}" type="sibTrans" cxnId="{E4EBBC61-1F79-4DF4-9D8C-9FF339ACB575}">
      <dgm:prSet/>
      <dgm:spPr/>
      <dgm:t>
        <a:bodyPr/>
        <a:lstStyle/>
        <a:p>
          <a:endParaRPr lang="en-US"/>
        </a:p>
      </dgm:t>
    </dgm:pt>
    <dgm:pt modelId="{7348743A-875F-421D-BFBD-F6F2B2A95D6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+mj-lt"/>
            </a:rPr>
            <a:t>Payments may take up to 60 days to process.</a:t>
          </a: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832AFD1C-9E03-4AD1-A557-2140E665DAC0}" type="parTrans" cxnId="{8E548E2C-D3D8-4BB8-A84C-495AAE336A89}">
      <dgm:prSet/>
      <dgm:spPr/>
      <dgm:t>
        <a:bodyPr/>
        <a:lstStyle/>
        <a:p>
          <a:endParaRPr lang="en-US"/>
        </a:p>
      </dgm:t>
    </dgm:pt>
    <dgm:pt modelId="{7F7FD6F5-9374-4F17-82CF-0153534C83B1}" type="sibTrans" cxnId="{8E548E2C-D3D8-4BB8-A84C-495AAE336A89}">
      <dgm:prSet/>
      <dgm:spPr/>
      <dgm:t>
        <a:bodyPr/>
        <a:lstStyle/>
        <a:p>
          <a:endParaRPr lang="en-US"/>
        </a:p>
      </dgm:t>
    </dgm:pt>
    <dgm:pt modelId="{4D597868-638B-42DB-9783-858931F8B5AE}" type="pres">
      <dgm:prSet presAssocID="{7ABB8412-2E66-4680-8CC7-9A1D66C74CC8}" presName="linear" presStyleCnt="0">
        <dgm:presLayoutVars>
          <dgm:animLvl val="lvl"/>
          <dgm:resizeHandles val="exact"/>
        </dgm:presLayoutVars>
      </dgm:prSet>
      <dgm:spPr/>
    </dgm:pt>
    <dgm:pt modelId="{9E45D1DF-0EAE-45A5-AA6D-5ED249D256FE}" type="pres">
      <dgm:prSet presAssocID="{0A6FD85E-38F3-43E0-92DB-A746985FA4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3B440D-0A5F-4692-922D-D8F2FB80750F}" type="pres">
      <dgm:prSet presAssocID="{0A6FD85E-38F3-43E0-92DB-A746985FA41B}" presName="childText" presStyleLbl="revTx" presStyleIdx="0" presStyleCnt="1">
        <dgm:presLayoutVars>
          <dgm:bulletEnabled val="1"/>
        </dgm:presLayoutVars>
      </dgm:prSet>
      <dgm:spPr/>
    </dgm:pt>
    <dgm:pt modelId="{79C9A8DC-F487-4FB4-AAF2-CF57EF8DE383}" type="pres">
      <dgm:prSet presAssocID="{FBBA8DA4-9B83-4296-AB38-221F583A02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A5595C-4876-42A5-84E2-B24E574CBFC4}" type="pres">
      <dgm:prSet presAssocID="{F49B9D8B-7B38-4688-8427-D764B19385B0}" presName="spacer" presStyleCnt="0"/>
      <dgm:spPr/>
    </dgm:pt>
    <dgm:pt modelId="{4DFEDF2C-17C0-4944-92A6-2564371A6033}" type="pres">
      <dgm:prSet presAssocID="{7348743A-875F-421D-BFBD-F6F2B2A95D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548E2C-D3D8-4BB8-A84C-495AAE336A89}" srcId="{7ABB8412-2E66-4680-8CC7-9A1D66C74CC8}" destId="{7348743A-875F-421D-BFBD-F6F2B2A95D67}" srcOrd="2" destOrd="0" parTransId="{832AFD1C-9E03-4AD1-A557-2140E665DAC0}" sibTransId="{7F7FD6F5-9374-4F17-82CF-0153534C83B1}"/>
    <dgm:cxn modelId="{5F17C05E-DFF6-40BD-96D2-AB36A33A1366}" type="presOf" srcId="{396F9140-BBFD-421B-84B6-F43FB90E7BF9}" destId="{313B440D-0A5F-4692-922D-D8F2FB80750F}" srcOrd="0" destOrd="1" presId="urn:microsoft.com/office/officeart/2005/8/layout/vList2"/>
    <dgm:cxn modelId="{E4EBBC61-1F79-4DF4-9D8C-9FF339ACB575}" srcId="{7ABB8412-2E66-4680-8CC7-9A1D66C74CC8}" destId="{FBBA8DA4-9B83-4296-AB38-221F583A02C7}" srcOrd="1" destOrd="0" parTransId="{76374B2F-1FDF-4C0C-B6DD-7F68090B9DCE}" sibTransId="{F49B9D8B-7B38-4688-8427-D764B19385B0}"/>
    <dgm:cxn modelId="{4481567C-0A36-4743-9967-76947816007B}" type="presOf" srcId="{F6323BBF-0491-426F-9773-FC3F0BA5D73D}" destId="{313B440D-0A5F-4692-922D-D8F2FB80750F}" srcOrd="0" destOrd="2" presId="urn:microsoft.com/office/officeart/2005/8/layout/vList2"/>
    <dgm:cxn modelId="{57017B7F-26F8-49DA-A8F2-10A0400C851F}" type="presOf" srcId="{7ABB8412-2E66-4680-8CC7-9A1D66C74CC8}" destId="{4D597868-638B-42DB-9783-858931F8B5AE}" srcOrd="0" destOrd="0" presId="urn:microsoft.com/office/officeart/2005/8/layout/vList2"/>
    <dgm:cxn modelId="{E192368E-9DE0-48DD-B04A-D4B38EC18BFE}" type="presOf" srcId="{660BB8EB-246A-45BF-8C3B-E4B89D2E85CF}" destId="{313B440D-0A5F-4692-922D-D8F2FB80750F}" srcOrd="0" destOrd="0" presId="urn:microsoft.com/office/officeart/2005/8/layout/vList2"/>
    <dgm:cxn modelId="{9B16A9AA-456D-4D77-84D1-6AE47661E477}" srcId="{0A6FD85E-38F3-43E0-92DB-A746985FA41B}" destId="{F6323BBF-0491-426F-9773-FC3F0BA5D73D}" srcOrd="2" destOrd="0" parTransId="{D53405FC-AF96-46F5-960B-EF8CCBB7A5D6}" sibTransId="{B205F6D3-65A0-411E-91B4-11291ED8FA42}"/>
    <dgm:cxn modelId="{254411AD-98D3-49AD-8831-0BD92C66FB6D}" srcId="{0A6FD85E-38F3-43E0-92DB-A746985FA41B}" destId="{396F9140-BBFD-421B-84B6-F43FB90E7BF9}" srcOrd="1" destOrd="0" parTransId="{A04D20F7-300A-42FB-A4D5-A4A00382928F}" sibTransId="{467376A7-DB6D-4931-9E56-027CC90F63DE}"/>
    <dgm:cxn modelId="{98E8D3DA-ADB2-44BC-8E35-20414F1282D5}" type="presOf" srcId="{0A6FD85E-38F3-43E0-92DB-A746985FA41B}" destId="{9E45D1DF-0EAE-45A5-AA6D-5ED249D256FE}" srcOrd="0" destOrd="0" presId="urn:microsoft.com/office/officeart/2005/8/layout/vList2"/>
    <dgm:cxn modelId="{E40E8FE0-3B12-4071-99DC-6469D17B4623}" srcId="{7ABB8412-2E66-4680-8CC7-9A1D66C74CC8}" destId="{0A6FD85E-38F3-43E0-92DB-A746985FA41B}" srcOrd="0" destOrd="0" parTransId="{C2D57CAA-350E-46AA-A836-E86FCAF90780}" sibTransId="{DFCDF94C-BEA5-46C7-8223-57B77A6AE9AC}"/>
    <dgm:cxn modelId="{BB3119EA-5577-4EB1-9D07-6D5EED12834F}" srcId="{0A6FD85E-38F3-43E0-92DB-A746985FA41B}" destId="{660BB8EB-246A-45BF-8C3B-E4B89D2E85CF}" srcOrd="0" destOrd="0" parTransId="{27828E68-61FA-45E5-B45F-E7F9CBE1C7EC}" sibTransId="{EC89DEC4-6471-4C56-901C-700D2BD9255C}"/>
    <dgm:cxn modelId="{49847BF3-8E18-4ECA-940B-EFD0EE6A6663}" type="presOf" srcId="{FBBA8DA4-9B83-4296-AB38-221F583A02C7}" destId="{79C9A8DC-F487-4FB4-AAF2-CF57EF8DE383}" srcOrd="0" destOrd="0" presId="urn:microsoft.com/office/officeart/2005/8/layout/vList2"/>
    <dgm:cxn modelId="{E303C9FB-F927-4CF7-AEB8-BA450A2B49B5}" type="presOf" srcId="{7348743A-875F-421D-BFBD-F6F2B2A95D67}" destId="{4DFEDF2C-17C0-4944-92A6-2564371A6033}" srcOrd="0" destOrd="0" presId="urn:microsoft.com/office/officeart/2005/8/layout/vList2"/>
    <dgm:cxn modelId="{F859C2F5-DDF4-4B5D-A078-17D6A8E0F1D6}" type="presParOf" srcId="{4D597868-638B-42DB-9783-858931F8B5AE}" destId="{9E45D1DF-0EAE-45A5-AA6D-5ED249D256FE}" srcOrd="0" destOrd="0" presId="urn:microsoft.com/office/officeart/2005/8/layout/vList2"/>
    <dgm:cxn modelId="{273BDB86-00CC-41B8-8720-52CE746B46FE}" type="presParOf" srcId="{4D597868-638B-42DB-9783-858931F8B5AE}" destId="{313B440D-0A5F-4692-922D-D8F2FB80750F}" srcOrd="1" destOrd="0" presId="urn:microsoft.com/office/officeart/2005/8/layout/vList2"/>
    <dgm:cxn modelId="{414C10AA-C78E-47CE-BA2C-79E377B49FF7}" type="presParOf" srcId="{4D597868-638B-42DB-9783-858931F8B5AE}" destId="{79C9A8DC-F487-4FB4-AAF2-CF57EF8DE383}" srcOrd="2" destOrd="0" presId="urn:microsoft.com/office/officeart/2005/8/layout/vList2"/>
    <dgm:cxn modelId="{58A55763-CAEF-4D84-9BB8-7DE8B72D96FF}" type="presParOf" srcId="{4D597868-638B-42DB-9783-858931F8B5AE}" destId="{12A5595C-4876-42A5-84E2-B24E574CBFC4}" srcOrd="3" destOrd="0" presId="urn:microsoft.com/office/officeart/2005/8/layout/vList2"/>
    <dgm:cxn modelId="{222CC09B-8B9A-4DF6-9A60-3C7B202A71A8}" type="presParOf" srcId="{4D597868-638B-42DB-9783-858931F8B5AE}" destId="{4DFEDF2C-17C0-4944-92A6-2564371A60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8401-0FCC-4EB1-BC40-3F68425FC4ED}">
      <dsp:nvSpPr>
        <dsp:cNvPr id="0" name=""/>
        <dsp:cNvSpPr/>
      </dsp:nvSpPr>
      <dsp:spPr>
        <a:xfrm>
          <a:off x="0" y="0"/>
          <a:ext cx="6389737" cy="2470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>
              <a:latin typeface="+mj-lt"/>
            </a:rPr>
            <a:t>Housing Opportunities for Persons With AIDS (HOPWA) Program</a:t>
          </a:r>
          <a:endParaRPr lang="en-US" sz="3100" kern="1200" dirty="0">
            <a:latin typeface="+mj-lt"/>
          </a:endParaRPr>
        </a:p>
      </dsp:txBody>
      <dsp:txXfrm>
        <a:off x="120617" y="120617"/>
        <a:ext cx="6148503" cy="2229607"/>
      </dsp:txXfrm>
    </dsp:sp>
    <dsp:sp modelId="{BB30F08C-000A-43DB-828C-139E9FD39536}">
      <dsp:nvSpPr>
        <dsp:cNvPr id="0" name=""/>
        <dsp:cNvSpPr/>
      </dsp:nvSpPr>
      <dsp:spPr>
        <a:xfrm>
          <a:off x="0" y="2574235"/>
          <a:ext cx="6389737" cy="2502939"/>
        </a:xfrm>
        <a:prstGeom prst="roundRect">
          <a:avLst/>
        </a:prstGeom>
        <a:solidFill>
          <a:schemeClr val="accent2">
            <a:hueOff val="2762447"/>
            <a:satOff val="8217"/>
            <a:lumOff val="-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>
              <a:latin typeface="+mj-lt"/>
            </a:rPr>
            <a:t>O</a:t>
          </a:r>
          <a:r>
            <a:rPr lang="en-US" sz="3100" b="0" i="0" kern="1200" dirty="0">
              <a:latin typeface="+mj-lt"/>
            </a:rPr>
            <a:t>nly Federal program dedicated to the housing needs of people living with HIV/AIDS.  </a:t>
          </a:r>
          <a:endParaRPr lang="en-US" sz="3100" kern="1200" dirty="0">
            <a:latin typeface="+mj-lt"/>
          </a:endParaRPr>
        </a:p>
      </dsp:txBody>
      <dsp:txXfrm>
        <a:off x="122183" y="2696418"/>
        <a:ext cx="6145371" cy="2258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11CCA-0958-4B8F-8404-7B077671BC6F}">
      <dsp:nvSpPr>
        <dsp:cNvPr id="0" name=""/>
        <dsp:cNvSpPr/>
      </dsp:nvSpPr>
      <dsp:spPr>
        <a:xfrm rot="5400000">
          <a:off x="887630" y="1192777"/>
          <a:ext cx="1047518" cy="11925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AB53C-9F40-43A6-AA07-8167496C25DA}">
      <dsp:nvSpPr>
        <dsp:cNvPr id="0" name=""/>
        <dsp:cNvSpPr/>
      </dsp:nvSpPr>
      <dsp:spPr>
        <a:xfrm>
          <a:off x="444658" y="31582"/>
          <a:ext cx="2094289" cy="123432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HUD</a:t>
          </a:r>
        </a:p>
      </dsp:txBody>
      <dsp:txXfrm>
        <a:off x="504924" y="91848"/>
        <a:ext cx="1973757" cy="1113793"/>
      </dsp:txXfrm>
    </dsp:sp>
    <dsp:sp modelId="{7B482C1D-BBA1-4144-BB93-3FC54FFA4A75}">
      <dsp:nvSpPr>
        <dsp:cNvPr id="0" name=""/>
        <dsp:cNvSpPr/>
      </dsp:nvSpPr>
      <dsp:spPr>
        <a:xfrm>
          <a:off x="2373505" y="149303"/>
          <a:ext cx="1282531" cy="99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95BD4-C31D-4B39-8AD3-E253866C9A6F}">
      <dsp:nvSpPr>
        <dsp:cNvPr id="0" name=""/>
        <dsp:cNvSpPr/>
      </dsp:nvSpPr>
      <dsp:spPr>
        <a:xfrm rot="5400000">
          <a:off x="2599427" y="2579332"/>
          <a:ext cx="1047518" cy="11925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898902"/>
            <a:satOff val="-11893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080BF-C027-483A-89F6-3C9F517D6963}">
      <dsp:nvSpPr>
        <dsp:cNvPr id="0" name=""/>
        <dsp:cNvSpPr/>
      </dsp:nvSpPr>
      <dsp:spPr>
        <a:xfrm>
          <a:off x="1986120" y="1418137"/>
          <a:ext cx="2434961" cy="1234325"/>
        </a:xfrm>
        <a:prstGeom prst="roundRect">
          <a:avLst>
            <a:gd name="adj" fmla="val 16670"/>
          </a:avLst>
        </a:prstGeom>
        <a:solidFill>
          <a:schemeClr val="accent2">
            <a:hueOff val="920816"/>
            <a:satOff val="2739"/>
            <a:lumOff val="-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City of Charlotte (Grantee)</a:t>
          </a:r>
        </a:p>
      </dsp:txBody>
      <dsp:txXfrm>
        <a:off x="2046386" y="1478403"/>
        <a:ext cx="2314429" cy="1113793"/>
      </dsp:txXfrm>
    </dsp:sp>
    <dsp:sp modelId="{F3C8C977-1196-47AF-B8BA-500C6C4ECEC2}">
      <dsp:nvSpPr>
        <dsp:cNvPr id="0" name=""/>
        <dsp:cNvSpPr/>
      </dsp:nvSpPr>
      <dsp:spPr>
        <a:xfrm>
          <a:off x="4085302" y="1535858"/>
          <a:ext cx="1282531" cy="99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07DA2-E0D1-4DC0-84C2-A0136150B727}">
      <dsp:nvSpPr>
        <dsp:cNvPr id="0" name=""/>
        <dsp:cNvSpPr/>
      </dsp:nvSpPr>
      <dsp:spPr>
        <a:xfrm rot="5400000">
          <a:off x="4007919" y="3965887"/>
          <a:ext cx="1047518" cy="11925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797804"/>
            <a:satOff val="-23786"/>
            <a:lumOff val="9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33B7B-2B08-42B0-A3E7-8E2EAA3219DA}">
      <dsp:nvSpPr>
        <dsp:cNvPr id="0" name=""/>
        <dsp:cNvSpPr/>
      </dsp:nvSpPr>
      <dsp:spPr>
        <a:xfrm>
          <a:off x="3527582" y="2804692"/>
          <a:ext cx="2169022" cy="1234325"/>
        </a:xfrm>
        <a:prstGeom prst="roundRect">
          <a:avLst>
            <a:gd name="adj" fmla="val 16670"/>
          </a:avLst>
        </a:prstGeom>
        <a:solidFill>
          <a:schemeClr val="accent2">
            <a:hueOff val="1841632"/>
            <a:satOff val="5478"/>
            <a:lumOff val="-12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Carolinas CARE Partnership (Project Sponsor)</a:t>
          </a:r>
        </a:p>
      </dsp:txBody>
      <dsp:txXfrm>
        <a:off x="3587848" y="2864958"/>
        <a:ext cx="2048490" cy="1113793"/>
      </dsp:txXfrm>
    </dsp:sp>
    <dsp:sp modelId="{72DE1315-A4AD-46CF-9B74-5D48190B64D6}">
      <dsp:nvSpPr>
        <dsp:cNvPr id="0" name=""/>
        <dsp:cNvSpPr/>
      </dsp:nvSpPr>
      <dsp:spPr>
        <a:xfrm>
          <a:off x="5493795" y="2922413"/>
          <a:ext cx="1282531" cy="99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5493795" y="2922413"/>
        <a:ext cx="1282531" cy="997636"/>
      </dsp:txXfrm>
    </dsp:sp>
    <dsp:sp modelId="{BE3C1B5B-6700-4D68-A16F-966AD860B1E8}">
      <dsp:nvSpPr>
        <dsp:cNvPr id="0" name=""/>
        <dsp:cNvSpPr/>
      </dsp:nvSpPr>
      <dsp:spPr>
        <a:xfrm>
          <a:off x="5069043" y="4191247"/>
          <a:ext cx="2078224" cy="1234325"/>
        </a:xfrm>
        <a:prstGeom prst="roundRect">
          <a:avLst>
            <a:gd name="adj" fmla="val 16670"/>
          </a:avLst>
        </a:prstGeom>
        <a:solidFill>
          <a:schemeClr val="accent2">
            <a:hueOff val="2762447"/>
            <a:satOff val="8217"/>
            <a:lumOff val="-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Sub-recipients</a:t>
          </a:r>
        </a:p>
      </dsp:txBody>
      <dsp:txXfrm>
        <a:off x="5129309" y="4251513"/>
        <a:ext cx="1957692" cy="1113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5D1DF-0EAE-45A5-AA6D-5ED249D256FE}">
      <dsp:nvSpPr>
        <dsp:cNvPr id="0" name=""/>
        <dsp:cNvSpPr/>
      </dsp:nvSpPr>
      <dsp:spPr>
        <a:xfrm>
          <a:off x="0" y="109883"/>
          <a:ext cx="6263640" cy="14074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CCP has contracting requirements</a:t>
          </a:r>
          <a:r>
            <a:rPr lang="en-US" sz="2400" kern="1200" dirty="0"/>
            <a:t>.</a:t>
          </a:r>
        </a:p>
      </dsp:txBody>
      <dsp:txXfrm>
        <a:off x="68704" y="178587"/>
        <a:ext cx="6126232" cy="1269992"/>
      </dsp:txXfrm>
    </dsp:sp>
    <dsp:sp modelId="{313B440D-0A5F-4692-922D-D8F2FB80750F}">
      <dsp:nvSpPr>
        <dsp:cNvPr id="0" name=""/>
        <dsp:cNvSpPr/>
      </dsp:nvSpPr>
      <dsp:spPr>
        <a:xfrm>
          <a:off x="0" y="1517283"/>
          <a:ext cx="62636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+mj-lt"/>
            </a:rPr>
            <a:t>Insurance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+mj-lt"/>
            </a:rPr>
            <a:t>Detailed invoicing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+mj-lt"/>
            </a:rPr>
            <a:t>Financial expectations </a:t>
          </a:r>
        </a:p>
      </dsp:txBody>
      <dsp:txXfrm>
        <a:off x="0" y="1517283"/>
        <a:ext cx="6263640" cy="993600"/>
      </dsp:txXfrm>
    </dsp:sp>
    <dsp:sp modelId="{79C9A8DC-F487-4FB4-AAF2-CF57EF8DE383}">
      <dsp:nvSpPr>
        <dsp:cNvPr id="0" name=""/>
        <dsp:cNvSpPr/>
      </dsp:nvSpPr>
      <dsp:spPr>
        <a:xfrm>
          <a:off x="0" y="2510883"/>
          <a:ext cx="6263640" cy="1407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Funding is provided on a reimbursement basis.</a:t>
          </a:r>
        </a:p>
      </dsp:txBody>
      <dsp:txXfrm>
        <a:off x="68704" y="2579587"/>
        <a:ext cx="6126232" cy="1269992"/>
      </dsp:txXfrm>
    </dsp:sp>
    <dsp:sp modelId="{4DFEDF2C-17C0-4944-92A6-2564371A6033}">
      <dsp:nvSpPr>
        <dsp:cNvPr id="0" name=""/>
        <dsp:cNvSpPr/>
      </dsp:nvSpPr>
      <dsp:spPr>
        <a:xfrm>
          <a:off x="0" y="3987404"/>
          <a:ext cx="6263640" cy="1407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latin typeface="+mj-lt"/>
            </a:rPr>
            <a:t>Payments may take up to 60 days to process.</a:t>
          </a:r>
        </a:p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8704" y="4056108"/>
        <a:ext cx="6126232" cy="126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ABF605-326C-4C7E-89C8-1A8A85DFC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F1B8A-0232-4C0D-9D9A-84102A429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70921-1229-4178-A49A-C350E788C5D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E8D90-EA4D-4F9C-8352-84B89B96C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720B-D4A7-4FC0-9715-BEEC9F501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4FA73-BAEA-4E0E-8CF2-7D8705A7FD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240CA1-DDD5-446C-BCA1-F916B845D9D2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20899B-21F2-4398-A24D-7EFDC8ABE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2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budget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1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budget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39B182-4EAB-4881-AEEE-E46D7C6AE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4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94F78-8F46-43DF-9D1E-F0E28032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564542"/>
            <a:ext cx="10873487" cy="249958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b="1" baseline="0">
                <a:ln w="12700">
                  <a:solidFill>
                    <a:srgbClr val="1A844B"/>
                  </a:solidFill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17EDF-E4F5-4B1C-ACD2-95225437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5" y="4197565"/>
            <a:ext cx="9144000" cy="1655762"/>
          </a:xfrm>
        </p:spPr>
        <p:txBody>
          <a:bodyPr/>
          <a:lstStyle>
            <a:lvl1pPr marL="0" indent="0" algn="l">
              <a:buNone/>
              <a:defRPr sz="2400" b="1" cap="all" spc="100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30FF-3DA9-49B6-A86A-F68EF8FB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577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 strike="noStrike" spc="100" baseline="0">
                <a:ln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BA3B3-0D1A-45C4-880A-3C6143D3A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/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16EE6-404D-40B8-A9C9-FE0395CD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27903F-950A-4C8F-882C-68381234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291" y="965553"/>
            <a:ext cx="6757416" cy="3628445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87E-8AE0-405A-94AF-88234714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19050">
                  <a:noFill/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3B8EE-D964-413B-842A-431A78C3DE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chemeClr val="accent2"/>
              </a:buClr>
              <a:buFont typeface="Proxima Nova Black" panose="02000506030000020004" pitchFamily="50" charset="0"/>
              <a:buChar char="⊲"/>
              <a:defRPr lang="en-US" sz="2800" b="1" kern="1200" dirty="0">
                <a:ln w="6350">
                  <a:noFill/>
                </a:ln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i="1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9FB807-CD0F-4B3F-9CBE-F814A62F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2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BEC5-E317-4F07-BEE8-61051D7A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n w="19050">
                  <a:noFill/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7CD1D-A1B3-4951-9FE7-4E29D6A6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ln>
                  <a:noFill/>
                </a:ln>
                <a:solidFill>
                  <a:srgbClr val="7E7E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6C2C96-24C1-49CF-AFE7-6F1782CA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25E0-0C8F-4431-B566-3F6523B8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12700">
                  <a:noFill/>
                </a:ln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2758-C838-4BED-8F9F-6D3758C59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 i="0" baseline="0">
                <a:ln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BAB81-1B52-4313-A428-6C36EA01E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noFill/>
          </a:ln>
        </p:spPr>
        <p:txBody>
          <a:bodyPr/>
          <a:lstStyle>
            <a:lvl1pPr>
              <a:defRPr b="1" baseline="0">
                <a:ln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195D-F99F-4D92-B5AE-464E20B8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0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DADB-6855-463E-94A1-B32F5B38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ln w="12700"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D7B68-A636-45CE-8D68-084AC2254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ln w="6350">
                  <a:noFill/>
                </a:ln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CE095-9BC3-42DC-8420-FF6F06B5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1">
                <a:ln>
                  <a:noFill/>
                </a:ln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9C2-0F02-4EA0-9EE9-34C40B4DD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ln w="6350">
                  <a:noFill/>
                </a:ln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819CF-C9F9-4127-9E04-3CCA2B3DC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1">
                <a:ln>
                  <a:noFill/>
                </a:ln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146494-3FAC-4753-B3EC-36672848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8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C25E-64F4-4593-98DC-50D24E49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ln w="1270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013AE1-3A90-4A7E-9648-A8BD9A9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63E7F-223F-49A2-9D20-6DEB4263B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BD644A-4712-4EDC-8707-C8BB88139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21386" y="1063844"/>
            <a:ext cx="4419878" cy="441987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 b="1" baseline="-250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242A47-D283-44F8-9DA9-B3085595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65" y="1063844"/>
            <a:ext cx="4549941" cy="3628445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C245DD-47A2-44FE-B26A-432CC540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8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4071-1D48-47FE-A284-089A8F25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ln>
                  <a:noFill/>
                </a:ln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lang="en-US" b="1" dirty="0">
                <a:latin typeface="+mj-lt"/>
              </a:defRPr>
            </a:lvl4pPr>
            <a:lvl5pPr>
              <a:defRPr lang="en-US" sz="1600" b="1" dirty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6116A-57E2-49F4-B01F-14A2330234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ln>
                  <a:noFill/>
                </a:ln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E44"/>
              </a:buClr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Bullet Point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More info	</a:t>
            </a:r>
          </a:p>
          <a:p>
            <a:pPr marR="0" lvl="2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More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8EF2-C28C-473F-8A1E-A6F811B0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22DCA0-9D63-4F50-968C-5B0A61DC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065"/>
          </a:xfrm>
        </p:spPr>
        <p:txBody>
          <a:bodyPr anchor="b">
            <a:noAutofit/>
          </a:bodyPr>
          <a:lstStyle>
            <a:lvl1pPr>
              <a:defRPr sz="3600" b="1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86DA5D-34AA-45B8-B785-3C6D7937D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2C588-0A42-450A-94C5-12B57A0DE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9360" y="0"/>
            <a:ext cx="5882640" cy="6525592"/>
          </a:xfrm>
        </p:spPr>
        <p:txBody>
          <a:bodyPr/>
          <a:lstStyle>
            <a:lvl1pPr marL="0" indent="0">
              <a:buNone/>
              <a:defRPr sz="3200" b="1" baseline="-25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B76C5-55E3-49E1-98DE-4EE4B73D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4029"/>
          </a:xfrm>
        </p:spPr>
        <p:txBody>
          <a:bodyPr anchor="b">
            <a:noAutofit/>
          </a:bodyPr>
          <a:lstStyle>
            <a:lvl1pPr>
              <a:defRPr sz="3600" b="1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A275-6B3C-488D-A63F-71F8338961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29047"/>
            <a:ext cx="4355667" cy="4139941"/>
          </a:xfrm>
        </p:spPr>
        <p:txBody>
          <a:bodyPr/>
          <a:lstStyle>
            <a:lvl1pPr marL="0" indent="0">
              <a:buNone/>
              <a:defRPr sz="1600" b="1">
                <a:ln>
                  <a:noFill/>
                </a:ln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E44"/>
              </a:buClr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Bullet Point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More info	</a:t>
            </a:r>
          </a:p>
          <a:p>
            <a:pPr marR="0" lvl="2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More info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51AA7D-70AA-4A35-B7BD-F7880A0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845167-CB38-45C0-A54A-36F538C6BB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03EF7-CA88-470A-B424-032AD701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9903-5989-4481-B109-6844CB518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1D17A-5D80-419D-A73B-20686445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Proxima Nova Black" panose="02000506030000020004" pitchFamily="50" charset="0"/>
        <a:buChar char="⊲"/>
        <a:defRPr sz="2800" b="1" kern="1200">
          <a:ln w="6350"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yofcharlotte-my.sharepoint.com/personal/rebecca_pfeiffer_charlottenc_gov/Documents/__Grants%20Management%20Team/Request%20for%20Proposals%20(RFPs)/HOPWA/Form%205%20-%20Proposed%20Service%20Budget.xls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EC3A-77C6-4F6D-8BA3-8B148A57E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HOPWA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905B4-0870-47E1-A50F-99EF2C2F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11" y="3914101"/>
            <a:ext cx="9018633" cy="1655762"/>
          </a:xfrm>
        </p:spPr>
        <p:txBody>
          <a:bodyPr/>
          <a:lstStyle/>
          <a:p>
            <a:r>
              <a:rPr lang="en-US" dirty="0"/>
              <a:t>Pre-submittal Conference </a:t>
            </a:r>
          </a:p>
        </p:txBody>
      </p:sp>
    </p:spTree>
    <p:extLst>
      <p:ext uri="{BB962C8B-B14F-4D97-AF65-F5344CB8AC3E}">
        <p14:creationId xmlns:p14="http://schemas.microsoft.com/office/powerpoint/2010/main" val="400948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1B36-F164-F4D6-9F04-71FEE728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(Form 5) Proposed Service Budget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E8BF-0F9D-4EBC-AD6A-0D7EA1DB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744BC-44AC-107C-E73A-F0228C52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24813" cy="4223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0962B-D541-F692-AD60-C8F8FD7E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48" y="1690688"/>
            <a:ext cx="5073806" cy="4223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1E041-5A28-388D-2AC9-507BB4512546}"/>
              </a:ext>
            </a:extLst>
          </p:cNvPr>
          <p:cNvSpPr txBox="1"/>
          <p:nvPr/>
        </p:nvSpPr>
        <p:spPr>
          <a:xfrm>
            <a:off x="838200" y="6045693"/>
            <a:ext cx="45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Proposed Service Delivery Budget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7D114-BFBF-8DBB-F772-0CCB02A6406D}"/>
              </a:ext>
            </a:extLst>
          </p:cNvPr>
          <p:cNvSpPr txBox="1"/>
          <p:nvPr/>
        </p:nvSpPr>
        <p:spPr>
          <a:xfrm>
            <a:off x="5996648" y="6045693"/>
            <a:ext cx="50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Facility Based Housing (Operating Cost)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6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Proposals Will Be Evaluated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AF44-A10E-43AD-9D34-E253E611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56729" cy="4140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Qualifications and experience</a:t>
            </a:r>
          </a:p>
          <a:p>
            <a:pPr algn="l"/>
            <a:r>
              <a:rPr lang="en-US" dirty="0"/>
              <a:t>Proposed approach</a:t>
            </a:r>
          </a:p>
          <a:p>
            <a:pPr algn="l"/>
            <a:r>
              <a:rPr lang="en-US" dirty="0"/>
              <a:t>Proposed cost effectiveness</a:t>
            </a:r>
          </a:p>
          <a:p>
            <a:pPr algn="l"/>
            <a:r>
              <a:rPr lang="en-US" dirty="0"/>
              <a:t>Availability to complete program work in a timely manner</a:t>
            </a:r>
          </a:p>
          <a:p>
            <a:pPr algn="l"/>
            <a:r>
              <a:rPr lang="en-US" dirty="0"/>
              <a:t>Reference HOPWA RFP Application Scorecard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9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27CC-039B-4DCA-ADA4-40BBA448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CB4B7-5661-4B50-8591-2138710C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 descr="Envelope">
            <a:extLst>
              <a:ext uri="{FF2B5EF4-FFF2-40B4-BE49-F238E27FC236}">
                <a16:creationId xmlns:a16="http://schemas.microsoft.com/office/drawing/2014/main" id="{ED6225B8-0660-4775-BC04-060FB6F3C16D}"/>
              </a:ext>
            </a:extLst>
          </p:cNvPr>
          <p:cNvSpPr/>
          <p:nvPr/>
        </p:nvSpPr>
        <p:spPr>
          <a:xfrm>
            <a:off x="5346973" y="2344855"/>
            <a:ext cx="1141382" cy="114138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 descr="Email">
            <a:extLst>
              <a:ext uri="{FF2B5EF4-FFF2-40B4-BE49-F238E27FC236}">
                <a16:creationId xmlns:a16="http://schemas.microsoft.com/office/drawing/2014/main" id="{6AF98A30-7002-4BCA-98F6-C47BF2974C23}"/>
              </a:ext>
            </a:extLst>
          </p:cNvPr>
          <p:cNvSpPr/>
          <p:nvPr/>
        </p:nvSpPr>
        <p:spPr>
          <a:xfrm>
            <a:off x="9478389" y="2131153"/>
            <a:ext cx="1141382" cy="114138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4E39A8-3593-45C7-A39E-01C46E0DE79D}"/>
              </a:ext>
            </a:extLst>
          </p:cNvPr>
          <p:cNvGrpSpPr/>
          <p:nvPr/>
        </p:nvGrpSpPr>
        <p:grpSpPr>
          <a:xfrm>
            <a:off x="4174591" y="3991826"/>
            <a:ext cx="3551955" cy="497029"/>
            <a:chOff x="3542505" y="2057798"/>
            <a:chExt cx="3551955" cy="4970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971473-D575-482F-8FE3-1817843D97E1}"/>
                </a:ext>
              </a:extLst>
            </p:cNvPr>
            <p:cNvSpPr/>
            <p:nvPr/>
          </p:nvSpPr>
          <p:spPr>
            <a:xfrm>
              <a:off x="3833367" y="2065663"/>
              <a:ext cx="3261093" cy="4891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ECBE03-38D1-4078-A392-4F999F370E48}"/>
                </a:ext>
              </a:extLst>
            </p:cNvPr>
            <p:cNvSpPr txBox="1"/>
            <p:nvPr/>
          </p:nvSpPr>
          <p:spPr>
            <a:xfrm>
              <a:off x="3542505" y="2057798"/>
              <a:ext cx="3261093" cy="48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800" kern="1200" dirty="0">
                  <a:latin typeface="+mj-lt"/>
                </a:rPr>
                <a:t>May </a:t>
              </a:r>
              <a:r>
                <a:rPr lang="en-US" dirty="0">
                  <a:latin typeface="+mj-lt"/>
                </a:rPr>
                <a:t>03</a:t>
              </a:r>
              <a:r>
                <a:rPr lang="en-US" sz="1800" kern="1200" dirty="0">
                  <a:latin typeface="+mj-lt"/>
                </a:rPr>
                <a:t>, 2023 – deadline for questions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12B97-899D-46DB-81D7-2393E941B44B}"/>
              </a:ext>
            </a:extLst>
          </p:cNvPr>
          <p:cNvGrpSpPr/>
          <p:nvPr/>
        </p:nvGrpSpPr>
        <p:grpSpPr>
          <a:xfrm>
            <a:off x="4174591" y="4616813"/>
            <a:ext cx="3561155" cy="772688"/>
            <a:chOff x="3533305" y="2606124"/>
            <a:chExt cx="3561155" cy="7726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DCD25C-7981-4E80-80DA-69BA507C9A10}"/>
                </a:ext>
              </a:extLst>
            </p:cNvPr>
            <p:cNvSpPr/>
            <p:nvPr/>
          </p:nvSpPr>
          <p:spPr>
            <a:xfrm>
              <a:off x="3833367" y="2606124"/>
              <a:ext cx="3261093" cy="772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2FA1A5-1D5F-4ADB-820B-E91BEFC5F1B1}"/>
                </a:ext>
              </a:extLst>
            </p:cNvPr>
            <p:cNvSpPr txBox="1"/>
            <p:nvPr/>
          </p:nvSpPr>
          <p:spPr>
            <a:xfrm>
              <a:off x="3533305" y="2606124"/>
              <a:ext cx="3561155" cy="772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Email questions to akeem.mcduffie@charlottenc.gov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An addendum will be posted answering submitted questions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BA191D-E28B-446A-8004-795978AD342F}"/>
              </a:ext>
            </a:extLst>
          </p:cNvPr>
          <p:cNvGrpSpPr/>
          <p:nvPr/>
        </p:nvGrpSpPr>
        <p:grpSpPr>
          <a:xfrm>
            <a:off x="8314361" y="3999691"/>
            <a:ext cx="3261093" cy="489164"/>
            <a:chOff x="7665152" y="2065663"/>
            <a:chExt cx="3261093" cy="4891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3D137-DFDA-462F-B8A7-AF0091BE1A35}"/>
                </a:ext>
              </a:extLst>
            </p:cNvPr>
            <p:cNvSpPr/>
            <p:nvPr/>
          </p:nvSpPr>
          <p:spPr>
            <a:xfrm>
              <a:off x="7665152" y="2065663"/>
              <a:ext cx="3261093" cy="4891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1C56A-B98B-489E-9EF0-BB43BD831463}"/>
                </a:ext>
              </a:extLst>
            </p:cNvPr>
            <p:cNvSpPr txBox="1"/>
            <p:nvPr/>
          </p:nvSpPr>
          <p:spPr>
            <a:xfrm>
              <a:off x="7665152" y="2065663"/>
              <a:ext cx="3261093" cy="48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dirty="0">
                  <a:latin typeface="+mj-lt"/>
                </a:rPr>
                <a:t>May</a:t>
              </a:r>
              <a:r>
                <a:rPr lang="en-US" sz="1800" kern="1200" dirty="0">
                  <a:latin typeface="+mj-lt"/>
                </a:rPr>
                <a:t> 17, 2023 – 11:59pm submittal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8261E0-3622-411B-ABDC-602C30DEEBDB}"/>
              </a:ext>
            </a:extLst>
          </p:cNvPr>
          <p:cNvGrpSpPr/>
          <p:nvPr/>
        </p:nvGrpSpPr>
        <p:grpSpPr>
          <a:xfrm>
            <a:off x="8192502" y="4616812"/>
            <a:ext cx="3561155" cy="772687"/>
            <a:chOff x="7665152" y="2606124"/>
            <a:chExt cx="3280439" cy="7726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DDEDF2-479B-4AFC-B57C-9ED0FDDD3670}"/>
                </a:ext>
              </a:extLst>
            </p:cNvPr>
            <p:cNvSpPr/>
            <p:nvPr/>
          </p:nvSpPr>
          <p:spPr>
            <a:xfrm>
              <a:off x="7665152" y="2606124"/>
              <a:ext cx="3261093" cy="772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450A32-FBE4-40F1-BE04-5E1BF7EF214F}"/>
                </a:ext>
              </a:extLst>
            </p:cNvPr>
            <p:cNvSpPr txBox="1"/>
            <p:nvPr/>
          </p:nvSpPr>
          <p:spPr>
            <a:xfrm>
              <a:off x="7684498" y="2606124"/>
              <a:ext cx="3261093" cy="772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Submit a pdf of proposal via email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latin typeface="+mj-lt"/>
                </a:rPr>
                <a:t>Akeem McDuffie </a:t>
              </a:r>
              <a:endParaRPr lang="en-US" sz="1600" kern="1200" dirty="0">
                <a:latin typeface="+mj-lt"/>
              </a:endParaRP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latin typeface="+mj-lt"/>
                </a:rPr>
                <a:t>akeem.mcduffie</a:t>
              </a:r>
              <a:r>
                <a:rPr lang="en-US" sz="1600" kern="1200" dirty="0">
                  <a:latin typeface="+mj-lt"/>
                </a:rPr>
                <a:t>@charlottenc.gov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26E81F-6635-4E5A-A8C9-FCB2543BBE3E}"/>
              </a:ext>
            </a:extLst>
          </p:cNvPr>
          <p:cNvGrpSpPr/>
          <p:nvPr/>
        </p:nvGrpSpPr>
        <p:grpSpPr>
          <a:xfrm>
            <a:off x="310141" y="3999691"/>
            <a:ext cx="3340115" cy="557125"/>
            <a:chOff x="1582" y="1997702"/>
            <a:chExt cx="3340115" cy="557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A02B87-EE78-4240-9D93-615429703479}"/>
                </a:ext>
              </a:extLst>
            </p:cNvPr>
            <p:cNvSpPr/>
            <p:nvPr/>
          </p:nvSpPr>
          <p:spPr>
            <a:xfrm>
              <a:off x="1582" y="2065663"/>
              <a:ext cx="3261093" cy="4891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58A7AA-1F79-48C9-A32E-186ACFED2934}"/>
                </a:ext>
              </a:extLst>
            </p:cNvPr>
            <p:cNvSpPr txBox="1"/>
            <p:nvPr/>
          </p:nvSpPr>
          <p:spPr>
            <a:xfrm>
              <a:off x="80604" y="1997702"/>
              <a:ext cx="3261093" cy="48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dirty="0">
                  <a:latin typeface="+mj-lt"/>
                </a:rPr>
                <a:t>April </a:t>
              </a:r>
              <a:r>
                <a:rPr lang="en-US" sz="1800" kern="1200" dirty="0">
                  <a:latin typeface="+mj-lt"/>
                </a:rPr>
                <a:t>19, 2023 – RFP conference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24A0652-8D9E-40EF-9949-ADF712250A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8583" b="58509"/>
          <a:stretch/>
        </p:blipFill>
        <p:spPr>
          <a:xfrm>
            <a:off x="1020361" y="2128535"/>
            <a:ext cx="2298572" cy="13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5003F4-7629-4CD5-848F-BEFBA8C0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email to:</a:t>
            </a:r>
            <a:br>
              <a:rPr lang="en-US" sz="2800" dirty="0"/>
            </a:br>
            <a:r>
              <a:rPr lang="en-US" sz="2800" dirty="0"/>
              <a:t>akeem.mcduffie@charlottenc.gov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A6FCD-F15B-4E02-94A0-7AC66F9A6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What is HOPWA?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891440-8A38-4B35-B518-E5BA39D385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868BE2B4-7465-43D0-B9BD-FB53DFD5F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111736"/>
              </p:ext>
            </p:extLst>
          </p:nvPr>
        </p:nvGraphicFramePr>
        <p:xfrm>
          <a:off x="4967110" y="925688"/>
          <a:ext cx="6389737" cy="509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182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6182-B214-4378-84A5-027D8975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ea typeface="+mj-ea"/>
                <a:cs typeface="+mj-cs"/>
              </a:rPr>
              <a:t>How do the funds flow down?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F1D6-8C98-4155-B6AA-030A5253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F891440-8A38-4B35-B518-E5BA39D3850D}" type="slidenum">
              <a:rPr lang="en-US" b="0">
                <a:ln>
                  <a:noFill/>
                </a:ln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b="0" dirty="0">
              <a:ln>
                <a:noFill/>
              </a:ln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2552A4-F674-4AE8-AFCF-D2A866E31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442953"/>
              </p:ext>
            </p:extLst>
          </p:nvPr>
        </p:nvGraphicFramePr>
        <p:xfrm>
          <a:off x="4028490" y="640081"/>
          <a:ext cx="7591927" cy="545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7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Eligibility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AF44-A10E-43AD-9D34-E253E611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53034" cy="4140200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Individuals that are medically diagnosed with HIV/AIDS and their families; and</a:t>
            </a:r>
          </a:p>
          <a:p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ighty percent (80%) or below of Area Medium Income; and  </a:t>
            </a:r>
          </a:p>
          <a:p>
            <a:r>
              <a:rPr lang="en-US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 in Anson, Cabarrus, Gaston, Iredell, Lincoln, Mecklenburg, Rowan and Union (NC) and Chester, Lancaster and York Counties (SC). </a:t>
            </a: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AF44-A10E-43AD-9D34-E253E611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4" y="1480393"/>
            <a:ext cx="10515600" cy="4140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"/>
                <a:cs typeface="Open Sans"/>
              </a:rPr>
              <a:t>Supportive Services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Short-term Rent, Mortgage and Utility payment</a:t>
            </a:r>
          </a:p>
          <a:p>
            <a:r>
              <a:rPr lang="en-US" dirty="0">
                <a:ea typeface="Open Sans"/>
                <a:cs typeface="Open Sans"/>
              </a:rPr>
              <a:t>Housing Information Services</a:t>
            </a:r>
          </a:p>
          <a:p>
            <a:r>
              <a:rPr lang="en-US" dirty="0">
                <a:ea typeface="Open Sans"/>
                <a:cs typeface="Open Sans"/>
              </a:rPr>
              <a:t>Operational Expenses for Facility-Based Housing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2265F-7EED-0BD9-F649-C129330E8833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63E87-DE06-966C-FBDF-C85401942804}"/>
              </a:ext>
            </a:extLst>
          </p:cNvPr>
          <p:cNvSpPr txBox="1"/>
          <p:nvPr/>
        </p:nvSpPr>
        <p:spPr>
          <a:xfrm>
            <a:off x="4823928" y="1480393"/>
            <a:ext cx="2736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Adult daycare and personal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Alcohol and drug abuse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Case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Childcare and other child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Education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29DB4-F291-5654-2827-703AB5053ABD}"/>
              </a:ext>
            </a:extLst>
          </p:cNvPr>
          <p:cNvSpPr txBox="1"/>
          <p:nvPr/>
        </p:nvSpPr>
        <p:spPr>
          <a:xfrm>
            <a:off x="7586033" y="1480393"/>
            <a:ext cx="2736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Employment assistance and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Legal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Life skills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Meals/ nutritional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Mental health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Transportation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Outreach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8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306904" cy="5504688"/>
          </a:xfrm>
        </p:spPr>
        <p:txBody>
          <a:bodyPr>
            <a:normAutofit/>
          </a:bodyPr>
          <a:lstStyle/>
          <a:p>
            <a:r>
              <a:rPr lang="en-US" sz="4700" dirty="0"/>
              <a:t>Contracting with Carolinas CARE Partnership (CCP)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891440-8A38-4B35-B518-E5BA39D385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6ABB8D0E-4699-4EFB-A775-41C6F9BF0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84824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7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1D367-EB54-4E32-B3FB-8A1192EC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AF44-A10E-43AD-9D34-E253E611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56729" cy="414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checklist found on page 4 of the RFP.</a:t>
            </a:r>
          </a:p>
          <a:p>
            <a:r>
              <a:rPr lang="en-US" dirty="0"/>
              <a:t>For numbered forms, use provided formats.</a:t>
            </a:r>
          </a:p>
          <a:p>
            <a:r>
              <a:rPr lang="en-US" dirty="0"/>
              <a:t>For staffing, only provide staff directly related to the program/activity funded.</a:t>
            </a:r>
          </a:p>
          <a:p>
            <a:r>
              <a:rPr lang="en-US" dirty="0"/>
              <a:t>There are no limits on amount of funds requested.</a:t>
            </a:r>
          </a:p>
          <a:p>
            <a:r>
              <a:rPr lang="en-US" dirty="0"/>
              <a:t>Contracts usually do not cover the full cost of an activity.</a:t>
            </a:r>
          </a:p>
          <a:p>
            <a:r>
              <a:rPr lang="en-US" dirty="0"/>
              <a:t>Proposal must be a nonduplicated service.</a:t>
            </a:r>
          </a:p>
          <a:p>
            <a:r>
              <a:rPr lang="en-US" dirty="0"/>
              <a:t>Contracts are for one year.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3E141-88F3-44B3-AB37-2099FB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4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6403-928F-81C5-EBD5-2FEBB0C3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1" y="500062"/>
            <a:ext cx="10515600" cy="1325563"/>
          </a:xfrm>
        </p:spPr>
        <p:txBody>
          <a:bodyPr/>
          <a:lstStyle/>
          <a:p>
            <a:r>
              <a:rPr lang="en-US" dirty="0"/>
              <a:t>Changes from FY2023 RFP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8299-F7FD-10E0-D456-86F32D8E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Questions</a:t>
            </a:r>
          </a:p>
          <a:p>
            <a:pPr lvl="1"/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Question 2.2 –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leveraging opportunities with HOPWA funds to provide or compliment additional services and/or housing resources</a:t>
            </a:r>
          </a:p>
          <a:p>
            <a:pPr lvl="1"/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Question 4.5 &amp; 4.6 – identity activities to be included in Administrative and Program Delivery budget request</a:t>
            </a:r>
          </a:p>
          <a:p>
            <a:pPr lvl="1"/>
            <a:r>
              <a:rPr lang="en-US" dirty="0"/>
              <a:t>Question 5.4 –unduplicated clients separated from budget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Note: These are not the only new questions and the numbering and or wording of last years questions may have changed. </a:t>
            </a:r>
          </a:p>
          <a:p>
            <a:pPr marL="457200" lvl="1" indent="0"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0FC5A-166C-3004-3E25-891B9F5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7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6403-928F-81C5-EBD5-2FEBB0C3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1" y="500062"/>
            <a:ext cx="10515600" cy="1325563"/>
          </a:xfrm>
        </p:spPr>
        <p:txBody>
          <a:bodyPr/>
          <a:lstStyle/>
          <a:p>
            <a:r>
              <a:rPr lang="en-US" dirty="0"/>
              <a:t>Changes from FY2023 RFP </a:t>
            </a:r>
            <a:r>
              <a:rPr lang="en-US" sz="36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8299-F7FD-10E0-D456-86F32D8E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RFP Application Scorecard </a:t>
            </a:r>
          </a:p>
          <a:p>
            <a:pPr lvl="1"/>
            <a:r>
              <a:rPr lang="en-US" dirty="0"/>
              <a:t>Funding review committee members will utilize this document to review all applications submitted.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Billing Reimbursement </a:t>
            </a:r>
          </a:p>
          <a:p>
            <a:pPr lvl="1"/>
            <a:r>
              <a:rPr lang="en-US" dirty="0"/>
              <a:t>Agencies will be reimbursed for Actual Cost of Providing Eligible HOPWA Activity.  Versus prior unit billing for some selected </a:t>
            </a:r>
            <a:r>
              <a:rPr lang="en-US"/>
              <a:t>supportive service.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Revised Proposed Service Budget (Form 5)</a:t>
            </a:r>
          </a:p>
          <a:p>
            <a:pPr lvl="1"/>
            <a:r>
              <a:rPr lang="en-US" dirty="0"/>
              <a:t>Added line items for all eligible activities with separate tab to calculate operational expenses for Facility Based Housing</a:t>
            </a:r>
          </a:p>
          <a:p>
            <a:pPr lvl="1"/>
            <a:r>
              <a:rPr lang="en-US" dirty="0"/>
              <a:t>Program Delivery &amp; Administrative cost now eligible. </a:t>
            </a:r>
          </a:p>
          <a:p>
            <a:pPr lvl="1"/>
            <a:r>
              <a:rPr lang="en-US" dirty="0"/>
              <a:t>Agencies will be reimbursed for Actual Cost of providing the Eligible HOPWA Activity selected on the Proposed Service Budget (Form 5).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0FC5A-166C-3004-3E25-891B9F5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8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Charlotte 1">
      <a:dk1>
        <a:srgbClr val="000000"/>
      </a:dk1>
      <a:lt1>
        <a:srgbClr val="FFFFFF"/>
      </a:lt1>
      <a:dk2>
        <a:srgbClr val="24824B"/>
      </a:dk2>
      <a:lt2>
        <a:srgbClr val="D8D8D8"/>
      </a:lt2>
      <a:accent1>
        <a:srgbClr val="24824B"/>
      </a:accent1>
      <a:accent2>
        <a:srgbClr val="6FBE44"/>
      </a:accent2>
      <a:accent3>
        <a:srgbClr val="24824B"/>
      </a:accent3>
      <a:accent4>
        <a:srgbClr val="6C6C6C"/>
      </a:accent4>
      <a:accent5>
        <a:srgbClr val="AAD88F"/>
      </a:accent5>
      <a:accent6>
        <a:srgbClr val="BFBFBF"/>
      </a:accent6>
      <a:hlink>
        <a:srgbClr val="FFFFFF"/>
      </a:hlink>
      <a:folHlink>
        <a:srgbClr val="6FBE44"/>
      </a:folHlink>
    </a:clrScheme>
    <a:fontScheme name="Custom 1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_Powerpoint-all-users_02-20  -  Read-Only" id="{41D4D5F2-C8F5-4E4B-8886-B78CF0AD3615}" vid="{9A9E0ACD-7656-4925-B07B-1FE22BF25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D26EFACC9404EBAEF0947F7F57182" ma:contentTypeVersion="1" ma:contentTypeDescription="Create a new document." ma:contentTypeScope="" ma:versionID="2d0670ae6e6c9ce92d8c9d6fd10e1f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80F3CB-16E9-4891-9B78-82FDED57A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97367A-2C89-40FE-95AC-B520EB27759F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17BE71-598A-498C-9E83-597638785DC7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CoC_Powerpoint-template_02-20</Template>
  <TotalTime>906</TotalTime>
  <Words>603</Words>
  <Application>Microsoft Office PowerPoint</Application>
  <PresentationFormat>Widescreen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Cambria</vt:lpstr>
      <vt:lpstr>Century Gothic</vt:lpstr>
      <vt:lpstr>Open Sans</vt:lpstr>
      <vt:lpstr>Calibri</vt:lpstr>
      <vt:lpstr>Arial</vt:lpstr>
      <vt:lpstr>Proxima Nova Black</vt:lpstr>
      <vt:lpstr>Office Theme</vt:lpstr>
      <vt:lpstr>HOPWA</vt:lpstr>
      <vt:lpstr>What is HOPWA?</vt:lpstr>
      <vt:lpstr>How do the funds flow down?</vt:lpstr>
      <vt:lpstr>Client Eligibility</vt:lpstr>
      <vt:lpstr>Eligible Activities</vt:lpstr>
      <vt:lpstr>Contracting with Carolinas CARE Partnership (CCP)</vt:lpstr>
      <vt:lpstr>Proposals</vt:lpstr>
      <vt:lpstr>Changes from FY2023 RFP</vt:lpstr>
      <vt:lpstr>Changes from FY2023 RFP (cont’d)</vt:lpstr>
      <vt:lpstr> (Form 5) Proposed Service Budget </vt:lpstr>
      <vt:lpstr>How Proposals Will Be Evaluated</vt:lpstr>
      <vt:lpstr>Timeline</vt:lpstr>
      <vt:lpstr>  Questions  email to: akeem.mcduffie@charlottenc.gov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Sanborn, Elizabeth</dc:creator>
  <cp:lastModifiedBy>Thompson, Harold</cp:lastModifiedBy>
  <cp:revision>20</cp:revision>
  <cp:lastPrinted>2023-04-18T13:54:45Z</cp:lastPrinted>
  <dcterms:created xsi:type="dcterms:W3CDTF">2021-12-21T18:19:10Z</dcterms:created>
  <dcterms:modified xsi:type="dcterms:W3CDTF">2023-04-26T15:54:03Z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0x0101005D5D26EFACC9404EBAEF0947F7F57182</vt:lpwstr>
  </property>
</Properties>
</file>