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82" r:id="rId7"/>
    <p:sldId id="283" r:id="rId8"/>
    <p:sldId id="307" r:id="rId9"/>
    <p:sldId id="301" r:id="rId10"/>
    <p:sldId id="288" r:id="rId11"/>
    <p:sldId id="300" r:id="rId12"/>
    <p:sldId id="308" r:id="rId13"/>
    <p:sldId id="309" r:id="rId14"/>
    <p:sldId id="302" r:id="rId15"/>
    <p:sldId id="303" r:id="rId16"/>
    <p:sldId id="305" r:id="rId17"/>
    <p:sldId id="306" r:id="rId18"/>
    <p:sldId id="30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187" autoAdjust="0"/>
  </p:normalViewPr>
  <p:slideViewPr>
    <p:cSldViewPr>
      <p:cViewPr varScale="1">
        <p:scale>
          <a:sx n="45" d="100"/>
          <a:sy n="45" d="100"/>
        </p:scale>
        <p:origin x="123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260B8567-601A-4233-8FBB-B22FEC37EB1E}" type="datetimeFigureOut">
              <a:rPr lang="en-US"/>
              <a:pPr>
                <a:defRPr/>
              </a:pPr>
              <a:t>5/23/2023</a:t>
            </a:fld>
            <a:endParaRPr lang="en-US"/>
          </a:p>
        </p:txBody>
      </p:sp>
      <p:sp>
        <p:nvSpPr>
          <p:cNvPr id="4" name="Footer Placeholder 3"/>
          <p:cNvSpPr>
            <a:spLocks noGrp="1"/>
          </p:cNvSpPr>
          <p:nvPr>
            <p:ph type="ftr" sz="quarter" idx="2"/>
          </p:nvPr>
        </p:nvSpPr>
        <p:spPr>
          <a:xfrm>
            <a:off x="2" y="8830312"/>
            <a:ext cx="2569893" cy="464504"/>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2725113" y="8676535"/>
            <a:ext cx="1481769" cy="464503"/>
          </a:xfrm>
          <a:prstGeom prst="rect">
            <a:avLst/>
          </a:prstGeom>
        </p:spPr>
        <p:txBody>
          <a:bodyPr vert="horz" lIns="93177" tIns="46589" rIns="93177" bIns="46589" rtlCol="0" anchor="b"/>
          <a:lstStyle>
            <a:lvl1pPr algn="ctr">
              <a:defRPr sz="1200"/>
            </a:lvl1pPr>
          </a:lstStyle>
          <a:p>
            <a:pPr>
              <a:defRPr/>
            </a:pPr>
            <a:fld id="{2AC18B20-A86F-4B01-A194-A9352EBA8A5B}" type="slidenum">
              <a:rPr lang="en-US"/>
              <a:pPr>
                <a:defRPr/>
              </a:pPr>
              <a:t>‹#›</a:t>
            </a:fld>
            <a:endParaRPr lang="en-US" dirty="0"/>
          </a:p>
        </p:txBody>
      </p:sp>
      <p:pic>
        <p:nvPicPr>
          <p:cNvPr id="26630" name="Picture 5"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278" y="8443491"/>
            <a:ext cx="916904" cy="7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B39949A0-45E7-47E3-8ED4-544CF91523CD}" type="datetimeFigureOut">
              <a:rPr lang="en-US"/>
              <a:pPr>
                <a:defRPr/>
              </a:pPr>
              <a:t>5/23/2023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0880" y="4416742"/>
            <a:ext cx="5608640" cy="418211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2259458" cy="4645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805121" y="8831898"/>
            <a:ext cx="1323350" cy="464503"/>
          </a:xfrm>
          <a:prstGeom prst="rect">
            <a:avLst/>
          </a:prstGeom>
        </p:spPr>
        <p:txBody>
          <a:bodyPr vert="horz" lIns="93177" tIns="46589" rIns="93177" bIns="46589" rtlCol="0" anchor="b"/>
          <a:lstStyle>
            <a:lvl1pPr algn="ctr">
              <a:defRPr sz="1200"/>
            </a:lvl1pPr>
          </a:lstStyle>
          <a:p>
            <a:pPr>
              <a:defRPr/>
            </a:pPr>
            <a:fld id="{109A592A-E109-4DDD-8008-39B4ED12B162}" type="slidenum">
              <a:rPr lang="en-US"/>
              <a:pPr>
                <a:defRPr/>
              </a:pPr>
              <a:t>‹#›</a:t>
            </a:fld>
            <a:endParaRPr lang="en-US" dirty="0"/>
          </a:p>
        </p:txBody>
      </p:sp>
      <p:pic>
        <p:nvPicPr>
          <p:cNvPr id="14344" name="Picture 7"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485" y="8552880"/>
            <a:ext cx="934507"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4B5C3-C4AF-4104-9BB3-BFF55C9EB031}" type="slidenum">
              <a:rPr lang="en-US" altLang="en-US" smtClean="0">
                <a:latin typeface="Verdana" pitchFamily="34" charset="0"/>
              </a:rPr>
              <a:pPr eaLnBrk="1" hangingPunct="1">
                <a:spcBef>
                  <a:spcPct val="0"/>
                </a:spcBef>
              </a:pPr>
              <a:t>1</a:t>
            </a:fld>
            <a:endParaRPr lang="en-US" altLang="en-US">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FC003-A552-4C50-9E61-5EC7289734E8}" type="slidenum">
              <a:rPr lang="en-US" altLang="en-US" smtClean="0">
                <a:latin typeface="Verdana" pitchFamily="34" charset="0"/>
              </a:rPr>
              <a:pPr eaLnBrk="1" hangingPunct="1">
                <a:spcBef>
                  <a:spcPct val="0"/>
                </a:spcBef>
              </a:pPr>
              <a:t>12</a:t>
            </a:fld>
            <a:endParaRPr lang="en-US" altLang="en-US">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9C71ED-071C-4DF3-AF35-2809C0869186}" type="slidenum">
              <a:rPr lang="en-US" altLang="en-US" smtClean="0">
                <a:latin typeface="Verdana" pitchFamily="34" charset="0"/>
              </a:rPr>
              <a:pPr eaLnBrk="1" hangingPunct="1">
                <a:spcBef>
                  <a:spcPct val="0"/>
                </a:spcBef>
              </a:pPr>
              <a:t>13</a:t>
            </a:fld>
            <a:endParaRPr lang="en-US" altLang="en-US">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5EE85-6874-40FB-BB17-C06620B13BA9}" type="slidenum">
              <a:rPr lang="en-US" altLang="en-US" smtClean="0">
                <a:latin typeface="Verdana" pitchFamily="34" charset="0"/>
              </a:rPr>
              <a:pPr eaLnBrk="1" hangingPunct="1">
                <a:spcBef>
                  <a:spcPct val="0"/>
                </a:spcBef>
              </a:pPr>
              <a:t>14</a:t>
            </a:fld>
            <a:endParaRPr lang="en-US" altLang="en-US">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7741D7-D27F-4D63-94A8-9536199F3407}" type="slidenum">
              <a:rPr lang="en-US" altLang="en-US" smtClean="0">
                <a:latin typeface="Verdana" pitchFamily="34" charset="0"/>
              </a:rPr>
              <a:pPr eaLnBrk="1" hangingPunct="1">
                <a:spcBef>
                  <a:spcPct val="0"/>
                </a:spcBef>
              </a:pPr>
              <a:t>2</a:t>
            </a:fld>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175F6-2D4A-4768-AE36-9A0743DC117B}" type="slidenum">
              <a:rPr lang="en-US" altLang="en-US" smtClean="0">
                <a:latin typeface="Verdana" pitchFamily="34" charset="0"/>
              </a:rPr>
              <a:pPr eaLnBrk="1" hangingPunct="1">
                <a:spcBef>
                  <a:spcPct val="0"/>
                </a:spcBef>
              </a:pPr>
              <a:t>3</a:t>
            </a:fld>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4</a:t>
            </a:fld>
            <a:endParaRPr lang="en-US" dirty="0"/>
          </a:p>
        </p:txBody>
      </p:sp>
    </p:spTree>
    <p:extLst>
      <p:ext uri="{BB962C8B-B14F-4D97-AF65-F5344CB8AC3E}">
        <p14:creationId xmlns:p14="http://schemas.microsoft.com/office/powerpoint/2010/main" val="2911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258397-E7BC-47FE-8E2A-4747B731EDFF}" type="slidenum">
              <a:rPr lang="en-US" altLang="en-US" smtClean="0">
                <a:latin typeface="Verdana" pitchFamily="34" charset="0"/>
              </a:rPr>
              <a:pPr eaLnBrk="1" hangingPunct="1">
                <a:spcBef>
                  <a:spcPct val="0"/>
                </a:spcBef>
              </a:pPr>
              <a:t>5</a:t>
            </a:fld>
            <a:endParaRPr lang="en-US" altLang="en-US">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BD63DF-EF98-4340-B45D-71B4D69EDA62}" type="slidenum">
              <a:rPr lang="en-US" altLang="en-US" smtClean="0">
                <a:latin typeface="Verdana" pitchFamily="34" charset="0"/>
              </a:rPr>
              <a:pPr eaLnBrk="1" hangingPunct="1">
                <a:spcBef>
                  <a:spcPct val="0"/>
                </a:spcBef>
              </a:pPr>
              <a:t>6</a:t>
            </a:fld>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323558-2BD3-4B29-B7F3-595C618A2229}" type="slidenum">
              <a:rPr lang="en-US" altLang="en-US" smtClean="0">
                <a:latin typeface="Verdana" pitchFamily="34" charset="0"/>
              </a:rPr>
              <a:pPr eaLnBrk="1" hangingPunct="1">
                <a:spcBef>
                  <a:spcPct val="0"/>
                </a:spcBef>
              </a:pPr>
              <a:t>7</a:t>
            </a:fld>
            <a:endParaRPr lang="en-US" altLang="en-US">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9DA323-4B91-4B2C-8C6C-B64870C439FD}" type="slidenum">
              <a:rPr lang="en-US" altLang="en-US" smtClean="0">
                <a:latin typeface="Verdana" pitchFamily="34" charset="0"/>
              </a:rPr>
              <a:pPr eaLnBrk="1" hangingPunct="1">
                <a:spcBef>
                  <a:spcPct val="0"/>
                </a:spcBef>
              </a:pPr>
              <a:t>10</a:t>
            </a:fld>
            <a:endParaRPr lang="en-US" altLang="en-US">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11</a:t>
            </a:fld>
            <a:endParaRPr lang="en-US" altLang="en-US">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4035425"/>
            <a:ext cx="7772400" cy="688975"/>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1447800" y="5105400"/>
            <a:ext cx="6400800" cy="609600"/>
          </a:xfrm>
        </p:spPr>
        <p:txBody>
          <a:bodyPr/>
          <a:lstStyle>
            <a:lvl1pPr marL="0" indent="0" algn="ctr">
              <a:buFontTx/>
              <a:buNone/>
              <a:defRPr sz="2000">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bwMode="auto">
          <a:xfrm>
            <a:off x="3657600" y="5924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tx1"/>
                </a:solidFill>
              </a:defRPr>
            </a:lvl1pPr>
          </a:lstStyle>
          <a:p>
            <a:pPr>
              <a:defRPr/>
            </a:pPr>
            <a:endParaRPr lang="en-US"/>
          </a:p>
        </p:txBody>
      </p:sp>
    </p:spTree>
    <p:extLst>
      <p:ext uri="{BB962C8B-B14F-4D97-AF65-F5344CB8AC3E}">
        <p14:creationId xmlns:p14="http://schemas.microsoft.com/office/powerpoint/2010/main" val="210017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3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lstStyle/>
          <a:p>
            <a:r>
              <a:rPr lang="en-US"/>
              <a:t>Click to edit Master title style</a:t>
            </a:r>
          </a:p>
        </p:txBody>
      </p:sp>
      <p:sp>
        <p:nvSpPr>
          <p:cNvPr id="3" name="Content Placeholder 2"/>
          <p:cNvSpPr>
            <a:spLocks noGrp="1"/>
          </p:cNvSpPr>
          <p:nvPr>
            <p:ph sz="quarter" idx="1"/>
          </p:nvPr>
        </p:nvSpPr>
        <p:spPr>
          <a:xfrm>
            <a:off x="457200" y="14938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8322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938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44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8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685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823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08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274638"/>
            <a:ext cx="541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file:///C:\Users\mmiles\AppData\Local\Microsoft\Windows\Temporary%20Internet%20Files\Content.Outlook\OU4E5QXU\www.charlottebusinessinclusion.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arlottebusinessinclusio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txBox="1">
            <a:spLocks/>
          </p:cNvSpPr>
          <p:nvPr/>
        </p:nvSpPr>
        <p:spPr bwMode="auto">
          <a:xfrm>
            <a:off x="0" y="45720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en-US" sz="1800" b="1" dirty="0" err="1">
                <a:solidFill>
                  <a:srgbClr val="000000"/>
                </a:solidFill>
                <a:latin typeface="Verdana"/>
                <a:ea typeface="Calibri"/>
                <a:cs typeface="Times New Roman"/>
              </a:rPr>
              <a:t>Delane</a:t>
            </a:r>
            <a:r>
              <a:rPr lang="en-US" sz="1800" b="1" dirty="0">
                <a:solidFill>
                  <a:srgbClr val="000000"/>
                </a:solidFill>
                <a:latin typeface="Verdana"/>
                <a:ea typeface="Calibri"/>
                <a:cs typeface="Times New Roman"/>
              </a:rPr>
              <a:t> Avenue 1220 SDIP</a:t>
            </a:r>
          </a:p>
          <a:p>
            <a:pPr algn="ctr" eaLnBrk="1" hangingPunct="1">
              <a:spcBef>
                <a:spcPct val="0"/>
              </a:spcBef>
              <a:buFontTx/>
              <a:buNone/>
              <a:defRPr/>
            </a:pPr>
            <a:r>
              <a:rPr lang="en-US" sz="1800" b="1" dirty="0">
                <a:solidFill>
                  <a:srgbClr val="000000"/>
                </a:solidFill>
                <a:latin typeface="Verdana"/>
                <a:ea typeface="Calibri"/>
                <a:cs typeface="Times New Roman"/>
              </a:rPr>
              <a:t>Pre-Bid </a:t>
            </a:r>
          </a:p>
          <a:p>
            <a:pPr algn="ctr" eaLnBrk="1" hangingPunct="1">
              <a:spcBef>
                <a:spcPct val="0"/>
              </a:spcBef>
              <a:buFontTx/>
              <a:buNone/>
              <a:defRPr/>
            </a:pPr>
            <a:r>
              <a:rPr lang="en-US" sz="1800" b="1" dirty="0">
                <a:solidFill>
                  <a:srgbClr val="000000"/>
                </a:solidFill>
                <a:latin typeface="Verdana"/>
                <a:ea typeface="Calibri"/>
                <a:cs typeface="Times New Roman"/>
              </a:rPr>
              <a:t>May 23, 2023 @ 2:00PM</a:t>
            </a:r>
            <a:r>
              <a:rPr lang="en-US" sz="1800" b="1" dirty="0">
                <a:solidFill>
                  <a:srgbClr val="FF0000"/>
                </a:solidFill>
                <a:latin typeface="Verdana"/>
                <a:ea typeface="Calibri"/>
                <a:cs typeface="Times New Roman"/>
              </a:rPr>
              <a:t> </a:t>
            </a:r>
          </a:p>
        </p:txBody>
      </p:sp>
      <p:pic>
        <p:nvPicPr>
          <p:cNvPr id="4" name="image1.jpeg">
            <a:extLst>
              <a:ext uri="{FF2B5EF4-FFF2-40B4-BE49-F238E27FC236}">
                <a16:creationId xmlns:a16="http://schemas.microsoft.com/office/drawing/2014/main" id="{6C9B9FD5-E4C6-4107-841F-40EC6C06D71C}"/>
              </a:ext>
            </a:extLst>
          </p:cNvPr>
          <p:cNvPicPr/>
          <p:nvPr/>
        </p:nvPicPr>
        <p:blipFill>
          <a:blip r:embed="rId3" cstate="print"/>
          <a:stretch>
            <a:fillRect/>
          </a:stretch>
        </p:blipFill>
        <p:spPr>
          <a:xfrm>
            <a:off x="3236595" y="3124200"/>
            <a:ext cx="2670810" cy="1113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r>
              <a:rPr lang="en-US" altLang="en-US" sz="1800" dirty="0">
                <a:solidFill>
                  <a:srgbClr val="000000"/>
                </a:solidFill>
                <a:latin typeface="+mn-lt"/>
              </a:rPr>
              <a:t>When deciding to award points for GFE Categories the City will consider among other factors:</a:t>
            </a:r>
          </a:p>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Whether the bidder’s efforts were those of someone who was actively and  aggressively working to meet the SBE, MBE, or WBE Goals. </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Bidder’s past performance in meeting subcontracting goals on previous City projects.</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performance of other Bidders in meeting the subcontracting goal for the project up for award.</a:t>
            </a:r>
          </a:p>
          <a:p>
            <a:pPr marL="0" indent="0" algn="just" eaLnBrk="1" hangingPunct="1">
              <a:spcBef>
                <a:spcPct val="0"/>
              </a:spcBef>
              <a:buFontTx/>
              <a:buNone/>
              <a:defRPr/>
            </a:pPr>
            <a:endParaRPr lang="en-US" altLang="en-US" sz="1600" dirty="0">
              <a:solidFill>
                <a:srgbClr val="000000"/>
              </a:solidFill>
              <a:latin typeface="+mn-lt"/>
            </a:endParaRPr>
          </a:p>
          <a:p>
            <a:pPr algn="just" eaLnBrk="1" hangingPunct="1">
              <a:lnSpc>
                <a:spcPct val="150000"/>
              </a:lnSpc>
              <a:spcBef>
                <a:spcPct val="0"/>
              </a:spcBef>
              <a:defRPr/>
            </a:pPr>
            <a:endParaRPr lang="en-US" altLang="en-US" sz="1400" dirty="0">
              <a:solidFill>
                <a:srgbClr val="000000"/>
              </a:solidFill>
            </a:endParaRPr>
          </a:p>
        </p:txBody>
      </p:sp>
      <p:sp>
        <p:nvSpPr>
          <p:cNvPr id="7" name="Rectangle 2"/>
          <p:cNvSpPr txBox="1">
            <a:spLocks noChangeArrowheads="1"/>
          </p:cNvSpPr>
          <p:nvPr/>
        </p:nvSpPr>
        <p:spPr>
          <a:xfrm>
            <a:off x="1850572" y="266700"/>
            <a:ext cx="5856514" cy="838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Factors when awarding GFEs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246187"/>
            <a:ext cx="8305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Bef>
                <a:spcPts val="600"/>
              </a:spcBef>
              <a:spcAft>
                <a:spcPts val="600"/>
              </a:spcAft>
              <a:defRPr/>
            </a:pPr>
            <a:r>
              <a:rPr lang="en-US" sz="1600" b="1" dirty="0">
                <a:latin typeface="+mn-lt"/>
              </a:rPr>
              <a:t>Search for Certified Vendors at:</a:t>
            </a:r>
          </a:p>
          <a:p>
            <a:pPr algn="ctr">
              <a:spcBef>
                <a:spcPts val="600"/>
              </a:spcBef>
              <a:spcAft>
                <a:spcPts val="600"/>
              </a:spcAft>
              <a:defRPr/>
            </a:pPr>
            <a:r>
              <a:rPr lang="en-US" sz="1600" dirty="0">
                <a:latin typeface="+mn-lt"/>
                <a:hlinkClick r:id="rId3"/>
              </a:rPr>
              <a:t>https://charlotte.diversitycompliance.com</a:t>
            </a:r>
            <a:endParaRPr lang="en-US" sz="1600" dirty="0">
              <a:latin typeface="+mn-lt"/>
            </a:endParaRPr>
          </a:p>
          <a:p>
            <a:pPr algn="ctr">
              <a:spcBef>
                <a:spcPts val="600"/>
              </a:spcBef>
              <a:spcAft>
                <a:spcPts val="600"/>
              </a:spcAft>
              <a:defRPr/>
            </a:pPr>
            <a:r>
              <a:rPr lang="en-US" sz="1600" b="1" dirty="0">
                <a:latin typeface="+mn-lt"/>
              </a:rPr>
              <a:t>Click on “Search Certified Directory”</a:t>
            </a:r>
          </a:p>
          <a:p>
            <a:pPr algn="ctr">
              <a:spcBef>
                <a:spcPts val="600"/>
              </a:spcBef>
              <a:spcAft>
                <a:spcPts val="600"/>
              </a:spcAft>
              <a:defRPr/>
            </a:pP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r>
              <a:rPr lang="en-US" sz="1600" b="1" dirty="0">
                <a:latin typeface="+mn-lt"/>
              </a:rPr>
              <a:t>A spreadsheet of City of Charlotte certified SBE, MBE, WBEs can be found at:</a:t>
            </a:r>
          </a:p>
          <a:p>
            <a:pPr algn="ctr">
              <a:defRPr/>
            </a:pPr>
            <a:endParaRPr lang="en-US" sz="1600" b="1" dirty="0">
              <a:latin typeface="+mn-lt"/>
            </a:endParaRPr>
          </a:p>
          <a:p>
            <a:pPr algn="ctr">
              <a:defRPr/>
            </a:pPr>
            <a:r>
              <a:rPr lang="en-US" sz="1600" b="1" dirty="0">
                <a:latin typeface="+mn-lt"/>
              </a:rPr>
              <a:t> </a:t>
            </a:r>
            <a:r>
              <a:rPr lang="en-US" sz="1600" b="1" u="sng" dirty="0">
                <a:latin typeface="+mn-lt"/>
                <a:hlinkClick r:id="rId4" action="ppaction://hlinkfile"/>
              </a:rPr>
              <a:t>www.charlottebusinessinclusion.com</a:t>
            </a:r>
            <a:endParaRPr lang="en-US" sz="1600" b="1" dirty="0">
              <a:latin typeface="+mn-lt"/>
            </a:endParaRPr>
          </a:p>
          <a:p>
            <a:pPr algn="ctr">
              <a:defRPr/>
            </a:pPr>
            <a:endParaRPr lang="en-US" sz="2000" dirty="0"/>
          </a:p>
          <a:p>
            <a:pPr algn="ctr">
              <a:defRPr/>
            </a:pPr>
            <a:r>
              <a:rPr lang="en-US" sz="1600" b="1" dirty="0"/>
              <a:t>Click on spreadsheet </a:t>
            </a:r>
            <a:r>
              <a:rPr lang="en-US" sz="1600" b="1" dirty="0">
                <a:solidFill>
                  <a:srgbClr val="FF0000"/>
                </a:solidFill>
              </a:rPr>
              <a:t>“Certified MWSBE List”  </a:t>
            </a:r>
            <a:r>
              <a:rPr lang="en-US" sz="1600" b="1" dirty="0"/>
              <a:t>then pick the tab.</a:t>
            </a: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Where to find SBE, MBE, WBEs?</a:t>
            </a:r>
          </a:p>
        </p:txBody>
      </p:sp>
      <p:pic>
        <p:nvPicPr>
          <p:cNvPr id="3" name="Picture 2">
            <a:extLst>
              <a:ext uri="{FF2B5EF4-FFF2-40B4-BE49-F238E27FC236}">
                <a16:creationId xmlns:a16="http://schemas.microsoft.com/office/drawing/2014/main" id="{ED3B9D12-4E83-431F-AEDB-E2CEDC485D86}"/>
              </a:ext>
            </a:extLst>
          </p:cNvPr>
          <p:cNvPicPr>
            <a:picLocks noChangeAspect="1"/>
          </p:cNvPicPr>
          <p:nvPr/>
        </p:nvPicPr>
        <p:blipFill>
          <a:blip r:embed="rId5"/>
          <a:stretch>
            <a:fillRect/>
          </a:stretch>
        </p:blipFill>
        <p:spPr>
          <a:xfrm>
            <a:off x="2552700" y="2895600"/>
            <a:ext cx="4038600" cy="2100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7289081"/>
              </p:ext>
            </p:extLst>
          </p:nvPr>
        </p:nvGraphicFramePr>
        <p:xfrm>
          <a:off x="571500" y="1219200"/>
          <a:ext cx="8001000" cy="4876801"/>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443664">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FYI</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002722">
                <a:tc>
                  <a:txBody>
                    <a:bodyPr/>
                    <a:lstStyle/>
                    <a:p>
                      <a:pPr marL="0" marR="0">
                        <a:lnSpc>
                          <a:spcPct val="115000"/>
                        </a:lnSpc>
                        <a:spcBef>
                          <a:spcPts val="0"/>
                        </a:spcBef>
                        <a:spcAft>
                          <a:spcPts val="0"/>
                        </a:spcAft>
                      </a:pPr>
                      <a:r>
                        <a:rPr lang="en-US" sz="1200" b="1" dirty="0">
                          <a:effectLst/>
                          <a:latin typeface="+mn-lt"/>
                          <a:ea typeface="Calibri"/>
                          <a:cs typeface="Times New Roman"/>
                        </a:rPr>
                        <a:t>CBI Form 1:</a:t>
                      </a:r>
                      <a:r>
                        <a:rPr lang="en-US" sz="1200" dirty="0">
                          <a:effectLst/>
                          <a:latin typeface="+mn-lt"/>
                          <a:ea typeface="Calibri"/>
                          <a:cs typeface="Times New Roman"/>
                        </a:rPr>
                        <a:t>  Intent to Perform Contract with Own Workforce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aseline="0" dirty="0">
                          <a:effectLst/>
                          <a:latin typeface="+mn-lt"/>
                          <a:ea typeface="Calibri"/>
                          <a:cs typeface="Times New Roman"/>
                        </a:rPr>
                        <a:t>Bidders </a:t>
                      </a:r>
                      <a:r>
                        <a:rPr lang="en-US" sz="1200" u="sng" baseline="0" dirty="0">
                          <a:effectLst/>
                          <a:latin typeface="+mn-lt"/>
                          <a:ea typeface="Calibri"/>
                          <a:cs typeface="Times New Roman"/>
                        </a:rPr>
                        <a:t>must</a:t>
                      </a:r>
                      <a:r>
                        <a:rPr lang="en-US" sz="1200" baseline="0" dirty="0">
                          <a:effectLst/>
                          <a:latin typeface="+mn-lt"/>
                          <a:ea typeface="Calibri"/>
                          <a:cs typeface="Times New Roman"/>
                        </a:rPr>
                        <a:t> document capacity to perform </a:t>
                      </a:r>
                      <a:r>
                        <a:rPr lang="en-US" sz="1200" b="1" baseline="0" dirty="0">
                          <a:effectLst/>
                          <a:latin typeface="+mn-lt"/>
                          <a:ea typeface="Calibri"/>
                          <a:cs typeface="Times New Roman"/>
                        </a:rPr>
                        <a:t>100% </a:t>
                      </a:r>
                      <a:r>
                        <a:rPr lang="en-US" sz="1200" baseline="0" dirty="0">
                          <a:effectLst/>
                          <a:latin typeface="+mn-lt"/>
                          <a:ea typeface="Calibri"/>
                          <a:cs typeface="Times New Roman"/>
                        </a:rPr>
                        <a:t>of the work. </a:t>
                      </a:r>
                      <a:r>
                        <a:rPr lang="en-US" sz="1200" b="1" dirty="0">
                          <a:solidFill>
                            <a:srgbClr val="FF0000"/>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at Bid Opening with </a:t>
                      </a:r>
                      <a:r>
                        <a:rPr lang="en-US" sz="1200" b="1" u="sng" dirty="0">
                          <a:effectLst/>
                          <a:latin typeface="+mn-lt"/>
                          <a:ea typeface="Calibri"/>
                          <a:cs typeface="Times New Roman"/>
                        </a:rPr>
                        <a:t>al</a:t>
                      </a:r>
                      <a:r>
                        <a:rPr lang="en-US" sz="1200" b="1" dirty="0">
                          <a:effectLst/>
                          <a:latin typeface="+mn-lt"/>
                          <a:ea typeface="Calibri"/>
                          <a:cs typeface="Times New Roman"/>
                        </a:rPr>
                        <a:t>l </a:t>
                      </a:r>
                      <a:r>
                        <a:rPr lang="en-US" sz="1200" dirty="0">
                          <a:effectLst/>
                          <a:latin typeface="+mn-lt"/>
                          <a:ea typeface="Calibri"/>
                          <a:cs typeface="Times New Roman"/>
                        </a:rPr>
                        <a:t>Supporting Documentation.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813261">
                <a:tc>
                  <a:txBody>
                    <a:bodyPr/>
                    <a:lstStyle/>
                    <a:p>
                      <a:pPr marL="0" marR="0">
                        <a:lnSpc>
                          <a:spcPct val="115000"/>
                        </a:lnSpc>
                        <a:spcBef>
                          <a:spcPts val="0"/>
                        </a:spcBef>
                        <a:spcAft>
                          <a:spcPts val="0"/>
                        </a:spcAft>
                      </a:pPr>
                      <a:r>
                        <a:rPr lang="en-US" sz="1200" b="1" dirty="0">
                          <a:effectLst/>
                          <a:latin typeface="+mn-lt"/>
                          <a:ea typeface="Calibri"/>
                          <a:cs typeface="Times New Roman"/>
                        </a:rPr>
                        <a:t>CBI Form 2:  </a:t>
                      </a:r>
                      <a:r>
                        <a:rPr lang="en-US" sz="1200" dirty="0">
                          <a:effectLst/>
                          <a:latin typeface="+mn-lt"/>
                          <a:ea typeface="Calibri"/>
                          <a:cs typeface="Times New Roman"/>
                        </a:rPr>
                        <a:t>Solicitation Form</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 must document</a:t>
                      </a:r>
                      <a:r>
                        <a:rPr lang="en-US" sz="1200" baseline="0" dirty="0">
                          <a:effectLst/>
                          <a:latin typeface="+mn-lt"/>
                          <a:ea typeface="Calibri"/>
                          <a:cs typeface="Times New Roman"/>
                        </a:rPr>
                        <a:t> contacts no less than ten (10) days prior to Bid Opening. </a:t>
                      </a:r>
                      <a:endParaRPr lang="en-US" sz="1200" dirty="0">
                        <a:effectLst/>
                        <a:latin typeface="+mn-lt"/>
                        <a:ea typeface="Calibri"/>
                        <a:cs typeface="Times New Roman"/>
                      </a:endParaRPr>
                    </a:p>
                    <a:p>
                      <a:pPr marL="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865019">
                <a:tc>
                  <a:txBody>
                    <a:bodyPr/>
                    <a:lstStyle/>
                    <a:p>
                      <a:pPr marL="0" marR="0">
                        <a:lnSpc>
                          <a:spcPct val="115000"/>
                        </a:lnSpc>
                        <a:spcBef>
                          <a:spcPts val="0"/>
                        </a:spcBef>
                        <a:spcAft>
                          <a:spcPts val="0"/>
                        </a:spcAft>
                      </a:pPr>
                      <a:r>
                        <a:rPr lang="en-US" sz="1200" b="1" dirty="0">
                          <a:effectLst/>
                          <a:latin typeface="+mn-lt"/>
                          <a:ea typeface="Calibri"/>
                          <a:cs typeface="Times New Roman"/>
                        </a:rPr>
                        <a:t>CBI Form 2A:</a:t>
                      </a:r>
                      <a:r>
                        <a:rPr lang="en-US" sz="1200" dirty="0">
                          <a:effectLst/>
                          <a:latin typeface="+mn-lt"/>
                          <a:ea typeface="Calibri"/>
                          <a:cs typeface="Times New Roman"/>
                        </a:rPr>
                        <a:t>  Good Faith Negotiation Form</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a:t>
                      </a:r>
                      <a:r>
                        <a:rPr lang="en-US" sz="1200" baseline="0" dirty="0">
                          <a:effectLst/>
                          <a:latin typeface="+mn-lt"/>
                          <a:ea typeface="Calibri"/>
                          <a:cs typeface="Times New Roman"/>
                        </a:rPr>
                        <a:t> must document each scope of work bid by an SBE, MBE, WBE but not selected by the Bidder to participate on the project.</a:t>
                      </a: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752135">
                <a:tc>
                  <a:txBody>
                    <a:bodyPr/>
                    <a:lstStyle/>
                    <a:p>
                      <a:pPr marL="0" marR="0">
                        <a:lnSpc>
                          <a:spcPct val="115000"/>
                        </a:lnSpc>
                        <a:spcBef>
                          <a:spcPts val="0"/>
                        </a:spcBef>
                        <a:spcAft>
                          <a:spcPts val="0"/>
                        </a:spcAft>
                      </a:pPr>
                      <a:r>
                        <a:rPr lang="en-US" sz="1200" b="1" dirty="0">
                          <a:effectLst/>
                          <a:latin typeface="+mn-lt"/>
                          <a:ea typeface="Calibri"/>
                          <a:cs typeface="Times New Roman"/>
                        </a:rPr>
                        <a:t>CBI Form 3:  </a:t>
                      </a:r>
                      <a:r>
                        <a:rPr lang="en-US" sz="1200" dirty="0">
                          <a:effectLst/>
                          <a:latin typeface="+mn-lt"/>
                          <a:ea typeface="Calibri"/>
                          <a:cs typeface="Times New Roman"/>
                        </a:rPr>
                        <a:t>Subcontractor/</a:t>
                      </a:r>
                    </a:p>
                    <a:p>
                      <a:pPr marL="0" marR="0">
                        <a:lnSpc>
                          <a:spcPct val="115000"/>
                        </a:lnSpc>
                        <a:spcBef>
                          <a:spcPts val="0"/>
                        </a:spcBef>
                        <a:spcAft>
                          <a:spcPts val="0"/>
                        </a:spcAft>
                      </a:pPr>
                      <a:r>
                        <a:rPr lang="en-US" sz="1200" dirty="0">
                          <a:effectLst/>
                          <a:latin typeface="+mn-lt"/>
                          <a:ea typeface="Calibri"/>
                          <a:cs typeface="Times New Roman"/>
                        </a:rPr>
                        <a:t>Supplier Utilization Commitment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City will count </a:t>
                      </a:r>
                      <a:r>
                        <a:rPr lang="en-US" sz="1200" u="sng" dirty="0">
                          <a:effectLst/>
                          <a:latin typeface="+mn-lt"/>
                          <a:ea typeface="Calibri"/>
                          <a:cs typeface="Times New Roman"/>
                        </a:rPr>
                        <a:t>all</a:t>
                      </a:r>
                      <a:r>
                        <a:rPr lang="en-US" sz="1200" dirty="0">
                          <a:effectLst/>
                          <a:latin typeface="+mn-lt"/>
                          <a:ea typeface="Calibri"/>
                          <a:cs typeface="Times New Roman"/>
                        </a:rPr>
                        <a:t> tiers of SBE, MBE, WBE participation identified on CBI Form 3 towards the established SBE, MBE, WBE Goal.</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SBE, MBE, WBE hauling services commitments must be listed in the hauling services section as a cumulative total scope amount.</a:t>
                      </a:r>
                    </a:p>
                    <a:p>
                      <a:pPr marL="22860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b="1" u="sng" dirty="0">
                          <a:effectLst/>
                          <a:latin typeface="+mn-lt"/>
                          <a:ea typeface="Calibri"/>
                          <a:cs typeface="Times New Roman"/>
                        </a:rPr>
                        <a:t>Must</a:t>
                      </a:r>
                      <a:r>
                        <a:rPr lang="en-US" sz="1200" dirty="0">
                          <a:effectLst/>
                          <a:latin typeface="+mn-lt"/>
                          <a:ea typeface="Calibri"/>
                          <a:cs typeface="Times New Roman"/>
                        </a:rPr>
                        <a:t> be submitted at Bid Opening.</a:t>
                      </a:r>
                    </a:p>
                    <a:p>
                      <a:pPr marL="0" marR="0">
                        <a:lnSpc>
                          <a:spcPct val="115000"/>
                        </a:lnSpc>
                        <a:spcBef>
                          <a:spcPts val="0"/>
                        </a:spcBef>
                        <a:spcAft>
                          <a:spcPts val="0"/>
                        </a:spcAft>
                      </a:pPr>
                      <a:r>
                        <a:rPr lang="en-US" sz="1200" kern="1200" dirty="0">
                          <a:solidFill>
                            <a:schemeClr val="tx1"/>
                          </a:solidFill>
                          <a:effectLst/>
                          <a:latin typeface="+mn-lt"/>
                          <a:ea typeface="+mn-ea"/>
                          <a:cs typeface="+mn-cs"/>
                        </a:rPr>
                        <a:t>The City will give Bidders credit toward meeting the Subcontracting Goals for those MWSBEs submitted </a:t>
                      </a:r>
                      <a:r>
                        <a:rPr lang="en-US" sz="1200" b="1" kern="1200" dirty="0">
                          <a:solidFill>
                            <a:schemeClr val="tx1"/>
                          </a:solidFill>
                          <a:effectLst/>
                          <a:latin typeface="+mn-lt"/>
                          <a:ea typeface="+mn-ea"/>
                          <a:cs typeface="+mn-cs"/>
                        </a:rPr>
                        <a:t>within twenty-four (24) hours of the Bid Opening</a:t>
                      </a:r>
                      <a:r>
                        <a:rPr lang="en-US" sz="1200" kern="1200" dirty="0">
                          <a:solidFill>
                            <a:schemeClr val="tx1"/>
                          </a:solidFill>
                          <a:effectLst/>
                          <a:latin typeface="+mn-lt"/>
                          <a:ea typeface="+mn-ea"/>
                          <a:cs typeface="+mn-cs"/>
                        </a:rPr>
                        <a:t>.</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051957"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br>
              <a:rPr lang="en-US" altLang="en-US" b="1" kern="0" dirty="0"/>
            </a:br>
            <a:endParaRPr lang="en-US" altLang="en-US" b="1"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82983277"/>
              </p:ext>
            </p:extLst>
          </p:nvPr>
        </p:nvGraphicFramePr>
        <p:xfrm>
          <a:off x="495300" y="1219200"/>
          <a:ext cx="8153400" cy="5221287"/>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tblGrid>
              <a:tr h="420629">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FYI</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408193">
                <a:tc>
                  <a:txBody>
                    <a:bodyPr/>
                    <a:lstStyle/>
                    <a:p>
                      <a:pPr marL="0" marR="0">
                        <a:lnSpc>
                          <a:spcPct val="115000"/>
                        </a:lnSpc>
                        <a:spcBef>
                          <a:spcPts val="0"/>
                        </a:spcBef>
                        <a:spcAft>
                          <a:spcPts val="0"/>
                        </a:spcAft>
                      </a:pPr>
                      <a:r>
                        <a:rPr lang="en-US" sz="1200" b="1" dirty="0">
                          <a:effectLst/>
                          <a:latin typeface="+mn-lt"/>
                          <a:ea typeface="Calibri"/>
                          <a:cs typeface="Times New Roman"/>
                        </a:rPr>
                        <a:t>CBI Form 3A:</a:t>
                      </a:r>
                      <a:r>
                        <a:rPr lang="en-US" sz="1200" dirty="0">
                          <a:effectLst/>
                          <a:latin typeface="+mn-lt"/>
                          <a:ea typeface="Calibri"/>
                          <a:cs typeface="Times New Roman"/>
                        </a:rPr>
                        <a:t> </a:t>
                      </a:r>
                      <a:r>
                        <a:rPr lang="en-US" sz="1200" dirty="0">
                          <a:solidFill>
                            <a:srgbClr val="FF0000"/>
                          </a:solidFill>
                          <a:effectLst/>
                          <a:latin typeface="+mn-lt"/>
                          <a:ea typeface="Calibri"/>
                          <a:cs typeface="Times New Roman"/>
                        </a:rPr>
                        <a:t> </a:t>
                      </a:r>
                      <a:r>
                        <a:rPr lang="en-US" sz="1200" dirty="0">
                          <a:effectLst/>
                          <a:latin typeface="+mn-lt"/>
                          <a:ea typeface="Calibri"/>
                          <a:cs typeface="Times New Roman"/>
                        </a:rPr>
                        <a:t>Subcontractor/ Supplier Utilization Commitment-Alternates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To be utilized in the event Alternates are selected by the City.</a:t>
                      </a:r>
                    </a:p>
                    <a:p>
                      <a:pPr marL="171450" marR="0" indent="-171450">
                        <a:lnSpc>
                          <a:spcPct val="115000"/>
                        </a:lnSpc>
                        <a:spcBef>
                          <a:spcPts val="0"/>
                        </a:spcBef>
                        <a:spcAft>
                          <a:spcPts val="0"/>
                        </a:spcAft>
                        <a:buFont typeface="Arial" panose="020B0604020202020204" pitchFamily="34" charset="0"/>
                        <a:buChar char="•"/>
                      </a:pPr>
                      <a:r>
                        <a:rPr kumimoji="0" lang="en-US" altLang="en-US" sz="1200" b="0" i="0" u="none" strike="noStrike" kern="0" cap="none" spc="0" normalizeH="0" baseline="0" noProof="0" dirty="0">
                          <a:ln>
                            <a:noFill/>
                          </a:ln>
                          <a:solidFill>
                            <a:srgbClr val="000000"/>
                          </a:solidFill>
                          <a:effectLst/>
                          <a:uLnTx/>
                          <a:uFillTx/>
                          <a:latin typeface="+mn-lt"/>
                        </a:rPr>
                        <a:t>The SBE, MBE, WBE Goal will apply to the Total Contract Amount, including contingency and the selected 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771153">
                <a:tc>
                  <a:txBody>
                    <a:bodyPr/>
                    <a:lstStyle/>
                    <a:p>
                      <a:pPr marL="0" marR="0">
                        <a:lnSpc>
                          <a:spcPct val="115000"/>
                        </a:lnSpc>
                        <a:spcBef>
                          <a:spcPts val="0"/>
                        </a:spcBef>
                        <a:spcAft>
                          <a:spcPts val="0"/>
                        </a:spcAft>
                      </a:pPr>
                      <a:r>
                        <a:rPr lang="en-US" sz="1200" b="1" dirty="0">
                          <a:effectLst/>
                          <a:latin typeface="+mn-lt"/>
                          <a:ea typeface="Calibri"/>
                          <a:cs typeface="Times New Roman"/>
                        </a:rPr>
                        <a:t>CBI Form 4:</a:t>
                      </a:r>
                      <a:r>
                        <a:rPr lang="en-US" sz="1200" dirty="0">
                          <a:effectLst/>
                          <a:latin typeface="+mn-lt"/>
                          <a:ea typeface="Calibri"/>
                          <a:cs typeface="Times New Roman"/>
                        </a:rPr>
                        <a:t>  Letter of Intent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Signature line(s) for utilizing</a:t>
                      </a:r>
                      <a:r>
                        <a:rPr lang="en-US" sz="1200" baseline="0" dirty="0">
                          <a:effectLst/>
                          <a:latin typeface="+mn-lt"/>
                          <a:ea typeface="Calibri"/>
                          <a:cs typeface="Times New Roman"/>
                        </a:rPr>
                        <a:t> SBE, MBE, WBE </a:t>
                      </a:r>
                      <a:r>
                        <a:rPr lang="en-US" sz="1200" dirty="0">
                          <a:effectLst/>
                          <a:latin typeface="+mn-lt"/>
                          <a:ea typeface="Calibri"/>
                          <a:cs typeface="Times New Roman"/>
                        </a:rPr>
                        <a:t>tiers</a:t>
                      </a:r>
                      <a:r>
                        <a:rPr lang="en-US" sz="1200" baseline="0" dirty="0">
                          <a:effectLst/>
                          <a:latin typeface="+mn-lt"/>
                          <a:ea typeface="Calibri"/>
                          <a:cs typeface="Times New Roman"/>
                        </a:rPr>
                        <a:t> has been added to form</a:t>
                      </a:r>
                      <a:r>
                        <a:rPr lang="en-US" sz="1200" dirty="0">
                          <a:effectLst/>
                          <a:latin typeface="+mn-lt"/>
                          <a:ea typeface="Calibri"/>
                          <a:cs typeface="Times New Roman"/>
                        </a:rPr>
                        <a: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1219215">
                <a:tc>
                  <a:txBody>
                    <a:bodyPr/>
                    <a:lstStyle/>
                    <a:p>
                      <a:pPr marL="0" marR="0">
                        <a:lnSpc>
                          <a:spcPct val="115000"/>
                        </a:lnSpc>
                        <a:spcBef>
                          <a:spcPts val="0"/>
                        </a:spcBef>
                        <a:spcAft>
                          <a:spcPts val="0"/>
                        </a:spcAft>
                      </a:pPr>
                      <a:r>
                        <a:rPr lang="en-US" sz="1200" b="1" dirty="0">
                          <a:effectLst/>
                          <a:latin typeface="+mn-lt"/>
                          <a:ea typeface="Calibri"/>
                          <a:cs typeface="Times New Roman"/>
                        </a:rPr>
                        <a:t>CBI Form 5:</a:t>
                      </a:r>
                      <a:r>
                        <a:rPr lang="en-US" sz="1200" dirty="0">
                          <a:effectLst/>
                          <a:latin typeface="+mn-lt"/>
                          <a:ea typeface="Calibri"/>
                          <a:cs typeface="Times New Roman"/>
                        </a:rPr>
                        <a:t>  Good Faith Effort (GFE) and Statement of GFE Compliance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Ten (10) GFE categories.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No minimum number of SBE, MBE, WBE contacts  set by the City.</a:t>
                      </a:r>
                      <a:endParaRPr lang="en-US" sz="800" dirty="0">
                        <a:effectLst/>
                        <a:latin typeface="+mn-lt"/>
                        <a:ea typeface="Calibri"/>
                        <a:cs typeface="Times New Roman"/>
                      </a:endParaRP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Minimum GFE Points required is 50.  </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402097">
                <a:tc>
                  <a:txBody>
                    <a:bodyPr/>
                    <a:lstStyle/>
                    <a:p>
                      <a:pPr marL="0" marR="0">
                        <a:lnSpc>
                          <a:spcPct val="115000"/>
                        </a:lnSpc>
                        <a:spcBef>
                          <a:spcPts val="0"/>
                        </a:spcBef>
                        <a:spcAft>
                          <a:spcPts val="0"/>
                        </a:spcAft>
                      </a:pPr>
                      <a:r>
                        <a:rPr lang="en-US" sz="1200" b="1" dirty="0">
                          <a:effectLst/>
                          <a:latin typeface="+mn-lt"/>
                          <a:ea typeface="Calibri"/>
                          <a:cs typeface="Times New Roman"/>
                        </a:rPr>
                        <a:t>CBI Form 6:</a:t>
                      </a:r>
                      <a:r>
                        <a:rPr lang="en-US" sz="1200" dirty="0">
                          <a:effectLst/>
                          <a:latin typeface="+mn-lt"/>
                          <a:ea typeface="Calibri"/>
                          <a:cs typeface="Times New Roman"/>
                        </a:rPr>
                        <a:t>  Payment Affidavit -Subcontractor/ Supplier Utilization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Bidders must identify all subcontractors and suppliers for </a:t>
                      </a:r>
                      <a:r>
                        <a:rPr lang="en-US" sz="1200" u="sng" dirty="0">
                          <a:effectLst/>
                          <a:latin typeface="+mn-lt"/>
                          <a:ea typeface="Calibri"/>
                          <a:cs typeface="Times New Roman"/>
                        </a:rPr>
                        <a:t>all</a:t>
                      </a:r>
                      <a:r>
                        <a:rPr lang="en-US" sz="1200" dirty="0">
                          <a:effectLst/>
                          <a:latin typeface="+mn-lt"/>
                          <a:ea typeface="Calibri"/>
                          <a:cs typeface="Times New Roman"/>
                        </a:rPr>
                        <a:t> tiers.</a:t>
                      </a: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to the City with each pay request for the duration of the Project.</a:t>
                      </a:r>
                    </a:p>
                    <a:p>
                      <a:pPr marL="0" marR="0">
                        <a:lnSpc>
                          <a:spcPct val="115000"/>
                        </a:lnSpc>
                        <a:spcBef>
                          <a:spcPts val="0"/>
                        </a:spcBef>
                        <a:spcAft>
                          <a:spcPts val="0"/>
                        </a:spcAft>
                      </a:pPr>
                      <a:r>
                        <a:rPr lang="en-US" sz="1200" dirty="0">
                          <a:effectLst/>
                          <a:latin typeface="+mn-lt"/>
                          <a:ea typeface="Calibri"/>
                          <a:cs typeface="Times New Roman"/>
                        </a:rPr>
                        <a:t>For Final Payment period, check the box indicating “Final Payment.”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438400"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3"/>
          <p:cNvSpPr>
            <a:spLocks noChangeArrowheads="1"/>
          </p:cNvSpPr>
          <p:nvPr/>
        </p:nvSpPr>
        <p:spPr bwMode="auto">
          <a:xfrm>
            <a:off x="391510" y="1246187"/>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Aft>
                <a:spcPts val="600"/>
              </a:spcAft>
              <a:defRPr/>
            </a:pPr>
            <a:r>
              <a:rPr lang="en-US" sz="2000" b="1" dirty="0">
                <a:latin typeface="+mn-lt"/>
              </a:rPr>
              <a:t>The CBI Policy is available at:</a:t>
            </a:r>
          </a:p>
          <a:p>
            <a:pPr algn="ctr">
              <a:spcAft>
                <a:spcPts val="600"/>
              </a:spcAft>
              <a:defRPr/>
            </a:pPr>
            <a:r>
              <a:rPr lang="en-US" sz="2000" b="1" dirty="0">
                <a:latin typeface="+mn-lt"/>
              </a:rPr>
              <a:t> </a:t>
            </a:r>
            <a:r>
              <a:rPr lang="en-US" sz="2000" b="1" u="sng" dirty="0">
                <a:latin typeface="+mn-lt"/>
                <a:hlinkClick r:id="rId3"/>
              </a:rPr>
              <a:t>www.charlottebusinessinclusion.com</a:t>
            </a:r>
            <a:endParaRPr lang="en-US" sz="2000" b="1" u="sng" dirty="0">
              <a:latin typeface="+mn-lt"/>
            </a:endParaRPr>
          </a:p>
          <a:p>
            <a:pPr algn="ctr">
              <a:defRPr/>
            </a:pPr>
            <a:endParaRPr lang="en-US" sz="2000" dirty="0">
              <a:latin typeface="+mn-lt"/>
            </a:endParaRPr>
          </a:p>
          <a:p>
            <a:pPr>
              <a:defRPr/>
            </a:pPr>
            <a:r>
              <a:rPr lang="en-US" sz="2000" b="1" dirty="0">
                <a:latin typeface="+mn-lt"/>
              </a:rPr>
              <a:t> </a:t>
            </a:r>
            <a:endParaRPr lang="en-US" sz="2000" dirty="0">
              <a:latin typeface="+mn-lt"/>
            </a:endParaRPr>
          </a:p>
          <a:p>
            <a:pPr algn="ctr">
              <a:lnSpc>
                <a:spcPct val="115000"/>
              </a:lnSpc>
              <a:spcBef>
                <a:spcPts val="0"/>
              </a:spcBef>
              <a:spcAft>
                <a:spcPts val="0"/>
              </a:spcAft>
              <a:defRPr/>
            </a:pPr>
            <a:r>
              <a:rPr lang="en-US" sz="2000" b="1" dirty="0">
                <a:latin typeface="+mn-lt"/>
                <a:ea typeface="Calibri"/>
                <a:cs typeface="Times New Roman"/>
              </a:rPr>
              <a:t>Please refer any questions about the </a:t>
            </a:r>
          </a:p>
          <a:p>
            <a:pPr algn="ctr">
              <a:lnSpc>
                <a:spcPct val="115000"/>
              </a:lnSpc>
              <a:spcBef>
                <a:spcPts val="0"/>
              </a:spcBef>
              <a:spcAft>
                <a:spcPts val="0"/>
              </a:spcAft>
              <a:defRPr/>
            </a:pPr>
            <a:r>
              <a:rPr lang="en-US" sz="2000" b="1" dirty="0">
                <a:latin typeface="+mn-lt"/>
                <a:ea typeface="Calibri"/>
                <a:cs typeface="Times New Roman"/>
              </a:rPr>
              <a:t>Charlotte Business </a:t>
            </a:r>
            <a:r>
              <a:rPr lang="en-US" sz="2000" b="1" dirty="0" err="1">
                <a:latin typeface="+mn-lt"/>
                <a:ea typeface="Calibri"/>
                <a:cs typeface="Times New Roman"/>
              </a:rPr>
              <a:t>INClusion</a:t>
            </a:r>
            <a:r>
              <a:rPr lang="en-US" sz="2000" b="1" dirty="0">
                <a:latin typeface="+mn-lt"/>
                <a:ea typeface="Calibri"/>
                <a:cs typeface="Times New Roman"/>
              </a:rPr>
              <a:t> requirements</a:t>
            </a:r>
          </a:p>
          <a:p>
            <a:pPr algn="ctr">
              <a:lnSpc>
                <a:spcPct val="115000"/>
              </a:lnSpc>
              <a:spcBef>
                <a:spcPts val="0"/>
              </a:spcBef>
              <a:spcAft>
                <a:spcPts val="0"/>
              </a:spcAft>
              <a:defRPr/>
            </a:pPr>
            <a:r>
              <a:rPr lang="en-US" sz="2000" b="1" dirty="0">
                <a:latin typeface="+mn-lt"/>
                <a:ea typeface="Calibri"/>
                <a:cs typeface="Times New Roman"/>
              </a:rPr>
              <a:t>for this project to:</a:t>
            </a:r>
          </a:p>
          <a:p>
            <a:pPr algn="ctr">
              <a:lnSpc>
                <a:spcPct val="115000"/>
              </a:lnSpc>
              <a:spcBef>
                <a:spcPts val="0"/>
              </a:spcBef>
              <a:spcAft>
                <a:spcPts val="0"/>
              </a:spcAft>
              <a:defRPr/>
            </a:pPr>
            <a:r>
              <a:rPr lang="en-US" sz="2000" b="1" dirty="0">
                <a:latin typeface="+mn-lt"/>
                <a:ea typeface="Calibri"/>
                <a:cs typeface="Times New Roman"/>
              </a:rPr>
              <a:t> </a:t>
            </a:r>
          </a:p>
          <a:p>
            <a:pPr algn="ctr">
              <a:lnSpc>
                <a:spcPct val="115000"/>
              </a:lnSpc>
              <a:spcBef>
                <a:spcPts val="0"/>
              </a:spcBef>
              <a:spcAft>
                <a:spcPts val="0"/>
              </a:spcAft>
              <a:defRPr/>
            </a:pPr>
            <a:r>
              <a:rPr lang="en-US" sz="2000" b="1" dirty="0">
                <a:highlight>
                  <a:srgbClr val="FFFF00"/>
                </a:highlight>
                <a:ea typeface="Calibri"/>
                <a:cs typeface="Times New Roman"/>
              </a:rPr>
              <a:t>Cor’Deija Horne</a:t>
            </a:r>
          </a:p>
          <a:p>
            <a:pPr algn="ctr">
              <a:lnSpc>
                <a:spcPct val="115000"/>
              </a:lnSpc>
              <a:spcBef>
                <a:spcPts val="0"/>
              </a:spcBef>
              <a:spcAft>
                <a:spcPts val="0"/>
              </a:spcAft>
              <a:defRPr/>
            </a:pPr>
            <a:r>
              <a:rPr lang="en-US" sz="2000" b="1" dirty="0">
                <a:highlight>
                  <a:srgbClr val="FFFF00"/>
                </a:highlight>
                <a:ea typeface="Calibri"/>
                <a:cs typeface="Times New Roman"/>
              </a:rPr>
              <a:t>704-353-1907/cor’deija.horne@charlottenc.gov</a:t>
            </a:r>
            <a:endParaRPr lang="en-US" sz="2000" dirty="0">
              <a:ea typeface="Calibri"/>
              <a:cs typeface="Times New Roman"/>
            </a:endParaRPr>
          </a:p>
          <a:p>
            <a:pPr algn="ctr">
              <a:defRPr/>
            </a:pPr>
            <a:endParaRPr lang="en-US" sz="2000" b="1" u="sng" dirty="0"/>
          </a:p>
          <a:p>
            <a:pPr algn="ctr">
              <a:defRPr/>
            </a:pPr>
            <a:endParaRPr lang="en-US" sz="2000" dirty="0"/>
          </a:p>
        </p:txBody>
      </p:sp>
      <p:sp>
        <p:nvSpPr>
          <p:cNvPr id="7" name="Rectangle 2"/>
          <p:cNvSpPr txBox="1">
            <a:spLocks noChangeArrowheads="1"/>
          </p:cNvSpPr>
          <p:nvPr/>
        </p:nvSpPr>
        <p:spPr>
          <a:xfrm>
            <a:off x="2209800" y="272143"/>
            <a:ext cx="48768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4099" name="Rectangle 1"/>
          <p:cNvSpPr>
            <a:spLocks noChangeArrowheads="1"/>
          </p:cNvSpPr>
          <p:nvPr/>
        </p:nvSpPr>
        <p:spPr bwMode="auto">
          <a:xfrm>
            <a:off x="37338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br>
              <a:rPr lang="en-US" altLang="en-US" sz="1800" b="1"/>
            </a:br>
            <a:endParaRPr lang="en-US" altLang="en-US" sz="1800"/>
          </a:p>
        </p:txBody>
      </p:sp>
      <p:sp>
        <p:nvSpPr>
          <p:cNvPr id="6" name="Rectangle 18"/>
          <p:cNvSpPr txBox="1">
            <a:spLocks noChangeArrowheads="1"/>
          </p:cNvSpPr>
          <p:nvPr/>
        </p:nvSpPr>
        <p:spPr>
          <a:xfrm>
            <a:off x="457200" y="1219200"/>
            <a:ext cx="8229600" cy="5334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buFontTx/>
              <a:buNone/>
              <a:defRPr/>
            </a:pPr>
            <a:endParaRPr lang="en-US" altLang="en-US" sz="800" b="1" kern="0" dirty="0"/>
          </a:p>
          <a:p>
            <a:pPr eaLnBrk="1" hangingPunct="1">
              <a:spcBef>
                <a:spcPts val="0"/>
              </a:spcBef>
              <a:spcAft>
                <a:spcPts val="600"/>
              </a:spcAft>
              <a:defRPr/>
            </a:pPr>
            <a:r>
              <a:rPr lang="en-US" sz="1600" kern="0" dirty="0"/>
              <a:t>In 2013 the Charlotte City Council adopted the Charlotte Business </a:t>
            </a:r>
            <a:r>
              <a:rPr lang="en-US" sz="1600" kern="0" dirty="0" err="1"/>
              <a:t>INClusion</a:t>
            </a:r>
            <a:r>
              <a:rPr lang="en-US" sz="1600" kern="0" dirty="0"/>
              <a:t> (CBI) Policy to promote diversity, inclusion, and local business opportunities for Minority, Women, and Small Business Enterprises (MWSBEs) headquartered in the Charlotte Combined Statistical Area.</a:t>
            </a:r>
          </a:p>
          <a:p>
            <a:pPr eaLnBrk="1" hangingPunct="1">
              <a:spcBef>
                <a:spcPts val="0"/>
              </a:spcBef>
              <a:spcAft>
                <a:spcPts val="600"/>
              </a:spcAft>
              <a:defRPr/>
            </a:pPr>
            <a:endParaRPr lang="en-US" sz="1600" kern="0" dirty="0"/>
          </a:p>
          <a:p>
            <a:pPr eaLnBrk="1" hangingPunct="1">
              <a:spcBef>
                <a:spcPts val="0"/>
              </a:spcBef>
              <a:spcAft>
                <a:spcPts val="600"/>
              </a:spcAft>
              <a:defRPr/>
            </a:pPr>
            <a:r>
              <a:rPr lang="en-US" altLang="en-US" sz="1600" kern="0" dirty="0"/>
              <a:t>The CBI Policy replaces the Small Business Opportunity (SBO) Policy.</a:t>
            </a:r>
          </a:p>
          <a:p>
            <a:pPr eaLnBrk="1" hangingPunct="1">
              <a:spcBef>
                <a:spcPts val="0"/>
              </a:spcBef>
              <a:spcAft>
                <a:spcPts val="600"/>
              </a:spcAft>
              <a:defRPr/>
            </a:pPr>
            <a:endParaRPr lang="en-US" altLang="en-US" sz="1600" kern="0" dirty="0"/>
          </a:p>
          <a:p>
            <a:pPr eaLnBrk="1" hangingPunct="1">
              <a:spcBef>
                <a:spcPts val="0"/>
              </a:spcBef>
              <a:spcAft>
                <a:spcPts val="600"/>
              </a:spcAft>
              <a:defRPr/>
            </a:pPr>
            <a:r>
              <a:rPr lang="en-US" altLang="en-US" sz="1600" kern="0" dirty="0">
                <a:solidFill>
                  <a:srgbClr val="000000"/>
                </a:solidFill>
              </a:rPr>
              <a:t>The CBI Policy expands the geographic area for SBE certification eligibility. Firms with an </a:t>
            </a:r>
            <a:r>
              <a:rPr lang="en-US" altLang="en-US" sz="1600" u="sng" kern="0" dirty="0">
                <a:solidFill>
                  <a:srgbClr val="000000"/>
                </a:solidFill>
              </a:rPr>
              <a:t>office</a:t>
            </a:r>
            <a:r>
              <a:rPr lang="en-US" altLang="en-US" sz="1600" kern="0" dirty="0">
                <a:solidFill>
                  <a:srgbClr val="000000"/>
                </a:solidFill>
              </a:rPr>
              <a:t> in any of the following Counties are now eligible for SBE certification and M/WBE registration:</a:t>
            </a:r>
          </a:p>
          <a:p>
            <a:pPr marL="1200150" lvl="2" indent="-285750" eaLnBrk="1" hangingPunct="1">
              <a:buFont typeface="Wingdings" panose="05000000000000000000" pitchFamily="2" charset="2"/>
              <a:buChar char="v"/>
              <a:defRPr/>
            </a:pPr>
            <a:r>
              <a:rPr lang="en-US" altLang="en-US" sz="1600" b="1" kern="0" dirty="0">
                <a:solidFill>
                  <a:srgbClr val="000000"/>
                </a:solidFill>
              </a:rPr>
              <a:t>North Carolina: </a:t>
            </a:r>
            <a:r>
              <a:rPr lang="en-US" altLang="en-US" sz="1600" kern="0" dirty="0">
                <a:solidFill>
                  <a:srgbClr val="000000"/>
                </a:solidFill>
              </a:rPr>
              <a:t>Anson, </a:t>
            </a:r>
            <a:r>
              <a:rPr lang="en-US" altLang="en-US" sz="1600" kern="0" dirty="0"/>
              <a:t>Cabarrus, Cleveland, Gaston, Iredell, Lincoln, Mecklenburg, Rowan, Stanly, and Union</a:t>
            </a:r>
          </a:p>
          <a:p>
            <a:pPr marL="1200150" lvl="2" indent="-285750" eaLnBrk="1" hangingPunct="1">
              <a:buFont typeface="Wingdings" panose="05000000000000000000" pitchFamily="2" charset="2"/>
              <a:buChar char="v"/>
              <a:defRPr/>
            </a:pPr>
            <a:r>
              <a:rPr lang="en-US" altLang="en-US" sz="1600" b="1" kern="0" dirty="0"/>
              <a:t>South Carolina: </a:t>
            </a:r>
            <a:r>
              <a:rPr lang="en-US" altLang="en-US" sz="1600" kern="0" dirty="0"/>
              <a:t>Chester, Lancaster, and </a:t>
            </a:r>
            <a:r>
              <a:rPr lang="en-US" altLang="en-US" sz="1600" kern="0" dirty="0">
                <a:solidFill>
                  <a:srgbClr val="000000"/>
                </a:solidFill>
              </a:rPr>
              <a:t>York</a:t>
            </a:r>
          </a:p>
          <a:p>
            <a:pPr marL="0" indent="0" eaLnBrk="1" hangingPunct="1">
              <a:buFontTx/>
              <a:buNone/>
              <a:defRPr/>
            </a:pPr>
            <a:endParaRPr lang="en-US" altLang="en-US" sz="1600" b="1" kern="0" dirty="0">
              <a:solidFill>
                <a:srgbClr val="000000"/>
              </a:solidFill>
            </a:endParaRPr>
          </a:p>
          <a:p>
            <a:pPr marL="0" indent="0" algn="ctr" eaLnBrk="1" hangingPunct="1">
              <a:buFontTx/>
              <a:buNone/>
              <a:defRPr/>
            </a:pPr>
            <a:r>
              <a:rPr lang="en-US" altLang="en-US" sz="1800" b="1" i="1" kern="0" dirty="0">
                <a:solidFill>
                  <a:srgbClr val="000000"/>
                </a:solidFill>
              </a:rPr>
              <a:t>Please refer eligible M/W/SBEs that you use and/or know!</a:t>
            </a:r>
          </a:p>
          <a:p>
            <a:pPr eaLnBrk="1" hangingPunct="1">
              <a:defRPr/>
            </a:pPr>
            <a:endParaRPr lang="en-US" altLang="en-US" sz="1800" kern="0" dirty="0"/>
          </a:p>
          <a:p>
            <a:pPr marL="0" indent="0" eaLnBrk="1" hangingPunct="1">
              <a:buFontTx/>
              <a:buNone/>
              <a:defRPr/>
            </a:pPr>
            <a:endParaRPr lang="en-US" altLang="en-US" sz="1200" i="1" kern="0" dirty="0">
              <a:solidFill>
                <a:srgbClr val="FF0000"/>
              </a:solidFill>
            </a:endParaRPr>
          </a:p>
        </p:txBody>
      </p:sp>
      <p:sp>
        <p:nvSpPr>
          <p:cNvPr id="7" name="Rectangle 17"/>
          <p:cNvSpPr txBox="1">
            <a:spLocks noChangeArrowheads="1"/>
          </p:cNvSpPr>
          <p:nvPr/>
        </p:nvSpPr>
        <p:spPr>
          <a:xfrm>
            <a:off x="1828800" y="79374"/>
            <a:ext cx="5486400" cy="944563"/>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eaLnBrk="1" hangingPunct="1">
              <a:defRPr/>
            </a:pPr>
            <a:r>
              <a:rPr lang="en-US" altLang="en-US" b="1" kern="0" dirty="0"/>
              <a:t>What is </a:t>
            </a:r>
            <a:br>
              <a:rPr lang="en-US" altLang="en-US" b="1" kern="0" dirty="0"/>
            </a:br>
            <a:r>
              <a:rPr lang="en-US" altLang="en-US" b="1" kern="0" dirty="0"/>
              <a:t>Charlotte Business INClusion?</a:t>
            </a:r>
            <a:br>
              <a:rPr lang="en-US" altLang="en-US" b="1" kern="0" dirty="0"/>
            </a:br>
            <a:endParaRPr lang="en-US" altLang="en-US" b="1" kern="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123" name="Rectangle 1"/>
          <p:cNvSpPr>
            <a:spLocks noChangeArrowheads="1"/>
          </p:cNvSpPr>
          <p:nvPr/>
        </p:nvSpPr>
        <p:spPr bwMode="auto">
          <a:xfrm>
            <a:off x="1752600" y="228600"/>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en-US" altLang="en-US" b="1" dirty="0"/>
              <a:t>Subcontracting Goals for this Project</a:t>
            </a:r>
            <a:endParaRPr lang="en-US" altLang="en-US" dirty="0"/>
          </a:p>
        </p:txBody>
      </p:sp>
      <p:sp>
        <p:nvSpPr>
          <p:cNvPr id="7" name="Rectangle 6"/>
          <p:cNvSpPr/>
          <p:nvPr/>
        </p:nvSpPr>
        <p:spPr>
          <a:xfrm>
            <a:off x="495300" y="1048676"/>
            <a:ext cx="8153400" cy="5986254"/>
          </a:xfrm>
          <a:prstGeom prst="rect">
            <a:avLst/>
          </a:prstGeom>
        </p:spPr>
        <p:txBody>
          <a:bodyPr>
            <a:spAutoFit/>
          </a:bodyPr>
          <a:lstStyle/>
          <a:p>
            <a:pPr>
              <a:defRPr/>
            </a:pPr>
            <a:endParaRPr lang="en-US" sz="800" dirty="0"/>
          </a:p>
          <a:p>
            <a:pPr marL="342900" indent="-342900">
              <a:spcAft>
                <a:spcPts val="600"/>
              </a:spcAft>
              <a:buFont typeface="Arial" panose="020B0604020202020204" pitchFamily="34" charset="0"/>
              <a:buChar char="•"/>
              <a:defRPr/>
            </a:pPr>
            <a:r>
              <a:rPr lang="en-US" sz="1600" dirty="0">
                <a:latin typeface="+mj-lt"/>
              </a:rPr>
              <a:t>This project has </a:t>
            </a:r>
            <a:r>
              <a:rPr lang="en-US" sz="1600" b="1" dirty="0">
                <a:solidFill>
                  <a:srgbClr val="FF0000"/>
                </a:solidFill>
                <a:latin typeface="+mj-lt"/>
              </a:rPr>
              <a:t>TWO (2)</a:t>
            </a:r>
            <a:r>
              <a:rPr lang="en-US" sz="1600" dirty="0">
                <a:latin typeface="+mj-lt"/>
              </a:rPr>
              <a:t> Subcontracting Goals:</a:t>
            </a:r>
          </a:p>
          <a:p>
            <a:pPr marL="800100" lvl="1" indent="-342900">
              <a:spcAft>
                <a:spcPts val="600"/>
              </a:spcAft>
              <a:buFont typeface="Arial" panose="020B0604020202020204" pitchFamily="34" charset="0"/>
              <a:buChar char="•"/>
              <a:defRPr/>
            </a:pPr>
            <a:r>
              <a:rPr lang="en-US" sz="1600" b="1" dirty="0">
                <a:solidFill>
                  <a:srgbClr val="FF0000"/>
                </a:solidFill>
                <a:latin typeface="+mj-lt"/>
                <a:cs typeface="Times New Roman"/>
              </a:rPr>
              <a:t>10%</a:t>
            </a:r>
            <a:r>
              <a:rPr lang="en-US" sz="1600" b="1" dirty="0">
                <a:solidFill>
                  <a:srgbClr val="000000"/>
                </a:solidFill>
                <a:latin typeface="+mj-lt"/>
                <a:cs typeface="Times New Roman"/>
              </a:rPr>
              <a:t> </a:t>
            </a:r>
            <a:r>
              <a:rPr lang="en-US" sz="1600" b="1" u="sng" dirty="0">
                <a:solidFill>
                  <a:srgbClr val="FF0000"/>
                </a:solidFill>
              </a:rPr>
              <a:t>M</a:t>
            </a:r>
            <a:r>
              <a:rPr lang="en-US" sz="1600" dirty="0"/>
              <a:t>BE Goal and </a:t>
            </a:r>
            <a:r>
              <a:rPr lang="en-US" sz="1600" b="1" dirty="0">
                <a:solidFill>
                  <a:srgbClr val="FF0000"/>
                </a:solidFill>
                <a:latin typeface="+mj-lt"/>
              </a:rPr>
              <a:t>20%</a:t>
            </a:r>
            <a:r>
              <a:rPr lang="en-US" sz="1600" b="1" dirty="0">
                <a:latin typeface="+mj-lt"/>
              </a:rPr>
              <a:t> </a:t>
            </a:r>
            <a:r>
              <a:rPr lang="en-US" sz="1600" b="1" u="sng" dirty="0">
                <a:solidFill>
                  <a:srgbClr val="FF0000"/>
                </a:solidFill>
                <a:latin typeface="+mj-lt"/>
              </a:rPr>
              <a:t>S</a:t>
            </a:r>
            <a:r>
              <a:rPr lang="en-US" sz="1600" dirty="0">
                <a:latin typeface="+mj-lt"/>
              </a:rPr>
              <a:t>BE Goal</a:t>
            </a:r>
          </a:p>
          <a:p>
            <a:pPr lvl="1">
              <a:spcAft>
                <a:spcPts val="600"/>
              </a:spcAft>
              <a:defRPr/>
            </a:pPr>
            <a:endParaRPr lang="en-US" sz="1600" dirty="0">
              <a:latin typeface="+mj-lt"/>
            </a:endParaRPr>
          </a:p>
          <a:p>
            <a:pPr marL="342900" indent="-342900">
              <a:spcAft>
                <a:spcPts val="600"/>
              </a:spcAft>
              <a:buFont typeface="Arial" panose="020B0604020202020204" pitchFamily="34" charset="0"/>
              <a:buChar char="•"/>
              <a:defRPr/>
            </a:pPr>
            <a:r>
              <a:rPr lang="en-US" sz="1600" dirty="0"/>
              <a:t>Bidders will receive credit toward the </a:t>
            </a:r>
            <a:r>
              <a:rPr lang="en-US" sz="1600" b="1" dirty="0">
                <a:solidFill>
                  <a:srgbClr val="FF0000"/>
                </a:solidFill>
                <a:cs typeface="Times New Roman"/>
              </a:rPr>
              <a:t>10% </a:t>
            </a:r>
            <a:r>
              <a:rPr lang="en-US" sz="1600" b="1" u="sng" dirty="0">
                <a:solidFill>
                  <a:srgbClr val="FF0000"/>
                </a:solidFill>
              </a:rPr>
              <a:t>M</a:t>
            </a:r>
            <a:r>
              <a:rPr lang="en-US" sz="1600" dirty="0"/>
              <a:t>BE </a:t>
            </a:r>
            <a:r>
              <a:rPr lang="en-US" sz="1600" b="1" u="sng" dirty="0"/>
              <a:t>and</a:t>
            </a:r>
            <a:r>
              <a:rPr lang="en-US" sz="1600" b="1" dirty="0"/>
              <a:t> </a:t>
            </a:r>
            <a:r>
              <a:rPr lang="en-US" sz="1600" b="1" dirty="0">
                <a:solidFill>
                  <a:srgbClr val="FF0000"/>
                </a:solidFill>
              </a:rPr>
              <a:t>20% </a:t>
            </a:r>
            <a:r>
              <a:rPr lang="en-US" sz="1600" b="1" u="sng" dirty="0">
                <a:solidFill>
                  <a:srgbClr val="FF0000"/>
                </a:solidFill>
              </a:rPr>
              <a:t>S</a:t>
            </a:r>
            <a:r>
              <a:rPr lang="en-US" sz="1600" dirty="0"/>
              <a:t>BE Goals for </a:t>
            </a:r>
            <a:r>
              <a:rPr lang="en-US" sz="1600" dirty="0">
                <a:solidFill>
                  <a:srgbClr val="FF0000"/>
                </a:solidFill>
              </a:rPr>
              <a:t>City of Charlotte registered </a:t>
            </a:r>
            <a:r>
              <a:rPr lang="en-US" sz="1600" dirty="0"/>
              <a:t>MBEs and </a:t>
            </a:r>
            <a:r>
              <a:rPr lang="en-US" sz="1600" dirty="0">
                <a:solidFill>
                  <a:srgbClr val="FF0000"/>
                </a:solidFill>
              </a:rPr>
              <a:t>certified </a:t>
            </a:r>
            <a:r>
              <a:rPr lang="en-US" sz="1600" dirty="0"/>
              <a:t>SBEs that are l</a:t>
            </a:r>
            <a:r>
              <a:rPr lang="en-US" sz="1600" dirty="0">
                <a:ea typeface="Calibri"/>
                <a:cs typeface="Times New Roman"/>
              </a:rPr>
              <a:t>isted on the CBI Form 3.  </a:t>
            </a:r>
          </a:p>
          <a:p>
            <a:pPr>
              <a:spcAft>
                <a:spcPts val="600"/>
              </a:spcAft>
              <a:defRPr/>
            </a:pPr>
            <a:endParaRPr lang="en-US" sz="1600" dirty="0">
              <a:ea typeface="Calibri"/>
              <a:cs typeface="Times New Roman"/>
            </a:endParaRPr>
          </a:p>
          <a:p>
            <a:pPr marL="342900" indent="-342900">
              <a:spcAft>
                <a:spcPts val="600"/>
              </a:spcAft>
              <a:buFont typeface="Arial" panose="020B0604020202020204" pitchFamily="34" charset="0"/>
              <a:buChar char="•"/>
              <a:defRPr/>
            </a:pPr>
            <a:r>
              <a:rPr lang="en-US" sz="1600" dirty="0"/>
              <a:t>Per the Charlotte Business </a:t>
            </a:r>
            <a:r>
              <a:rPr lang="en-US" sz="1600" dirty="0" err="1"/>
              <a:t>INClusion</a:t>
            </a:r>
            <a:r>
              <a:rPr lang="en-US" sz="1600" dirty="0"/>
              <a:t> (CBI) Policy, Bidders must meet </a:t>
            </a:r>
            <a:r>
              <a:rPr lang="en-US" sz="1600" b="1" u="sng" dirty="0"/>
              <a:t>both</a:t>
            </a:r>
            <a:r>
              <a:rPr lang="en-US" sz="1600" dirty="0"/>
              <a:t> the </a:t>
            </a:r>
            <a:r>
              <a:rPr lang="en-US" sz="1600" b="1" dirty="0">
                <a:solidFill>
                  <a:srgbClr val="FF0000"/>
                </a:solidFill>
                <a:cs typeface="Times New Roman"/>
              </a:rPr>
              <a:t>10% </a:t>
            </a:r>
            <a:r>
              <a:rPr lang="en-US" sz="1600" b="1" u="sng" dirty="0">
                <a:solidFill>
                  <a:srgbClr val="FF0000"/>
                </a:solidFill>
              </a:rPr>
              <a:t>M</a:t>
            </a:r>
            <a:r>
              <a:rPr lang="en-US" sz="1600" dirty="0"/>
              <a:t>BE </a:t>
            </a:r>
            <a:r>
              <a:rPr lang="en-US" sz="1600" b="1" u="sng" dirty="0"/>
              <a:t>and</a:t>
            </a:r>
            <a:r>
              <a:rPr lang="en-US" sz="1600" b="1" dirty="0"/>
              <a:t> </a:t>
            </a:r>
            <a:r>
              <a:rPr lang="en-US" sz="1600" dirty="0"/>
              <a:t>the </a:t>
            </a:r>
            <a:r>
              <a:rPr lang="en-US" sz="1600" b="1" dirty="0">
                <a:solidFill>
                  <a:srgbClr val="FF0000"/>
                </a:solidFill>
              </a:rPr>
              <a:t>20% </a:t>
            </a:r>
            <a:r>
              <a:rPr lang="en-US" sz="1600" b="1" u="sng" dirty="0">
                <a:solidFill>
                  <a:srgbClr val="FF0000"/>
                </a:solidFill>
              </a:rPr>
              <a:t>S</a:t>
            </a:r>
            <a:r>
              <a:rPr lang="en-US" sz="1600" dirty="0"/>
              <a:t>BE Goal </a:t>
            </a:r>
            <a:r>
              <a:rPr lang="en-US" sz="1600" dirty="0">
                <a:solidFill>
                  <a:srgbClr val="FF0000"/>
                </a:solidFill>
              </a:rPr>
              <a:t>or </a:t>
            </a:r>
            <a:r>
              <a:rPr lang="en-US" sz="1600" dirty="0"/>
              <a:t>earn  a </a:t>
            </a:r>
            <a:r>
              <a:rPr lang="en-US" sz="1600" b="1" u="sng" dirty="0"/>
              <a:t>minimum</a:t>
            </a:r>
            <a:r>
              <a:rPr lang="en-US" sz="1600" dirty="0"/>
              <a:t> of </a:t>
            </a:r>
            <a:r>
              <a:rPr lang="en-US" sz="1600" b="1" dirty="0"/>
              <a:t>50</a:t>
            </a:r>
            <a:r>
              <a:rPr lang="en-US" sz="1600" dirty="0"/>
              <a:t> GFE points  and comply with the GFE and Good Faith Negotiation requirements for the unmet goal(s).</a:t>
            </a:r>
          </a:p>
          <a:p>
            <a:pPr marL="342900" indent="-342900">
              <a:spcAft>
                <a:spcPts val="600"/>
              </a:spcAft>
              <a:buFont typeface="Arial" panose="020B0604020202020204" pitchFamily="34" charset="0"/>
              <a:buChar char="•"/>
              <a:defRPr/>
            </a:pPr>
            <a:endParaRPr lang="en-US" sz="1600" dirty="0">
              <a:latin typeface="+mj-lt"/>
            </a:endParaRPr>
          </a:p>
          <a:p>
            <a:pPr marL="342900" indent="-342900">
              <a:spcAft>
                <a:spcPts val="600"/>
              </a:spcAft>
              <a:buFont typeface="Arial" panose="020B0604020202020204" pitchFamily="34" charset="0"/>
              <a:buChar char="•"/>
              <a:defRPr/>
            </a:pPr>
            <a:r>
              <a:rPr lang="en-US" sz="1600" dirty="0"/>
              <a:t>If a goal is not met at time of bid, the City will give Bidders credit toward meeting the subcontracting goal(s) for City of Charlotte registered MBEs and certified SBEs submitted within </a:t>
            </a:r>
            <a:r>
              <a:rPr lang="en-US" sz="1600" b="1" dirty="0"/>
              <a:t>24 hours of the Bid Opening</a:t>
            </a:r>
            <a:r>
              <a:rPr lang="en-US" sz="1600" dirty="0"/>
              <a:t>. </a:t>
            </a:r>
          </a:p>
          <a:p>
            <a:pPr marL="342900" indent="-342900">
              <a:spcAft>
                <a:spcPts val="600"/>
              </a:spcAft>
              <a:buFont typeface="Arial" panose="020B0604020202020204" pitchFamily="34" charset="0"/>
              <a:buChar char="•"/>
              <a:defRPr/>
            </a:pPr>
            <a:endParaRPr lang="en-US" sz="1600" dirty="0">
              <a:latin typeface="+mj-lt"/>
              <a:ea typeface="Calibri"/>
              <a:cs typeface="Times New Roman"/>
            </a:endParaRPr>
          </a:p>
          <a:p>
            <a:pPr marL="342900" indent="-342900">
              <a:spcAft>
                <a:spcPts val="600"/>
              </a:spcAft>
              <a:buFont typeface="Arial" panose="020B0604020202020204" pitchFamily="34" charset="0"/>
              <a:buChar char="•"/>
              <a:defRPr/>
            </a:pPr>
            <a:r>
              <a:rPr lang="en-US" sz="1600" dirty="0">
                <a:latin typeface="+mj-lt"/>
                <a:ea typeface="Calibri"/>
                <a:cs typeface="Times New Roman"/>
              </a:rPr>
              <a:t>The CBI Form 3 </a:t>
            </a:r>
            <a:r>
              <a:rPr lang="en-US" sz="1600" b="1" u="sng" dirty="0">
                <a:latin typeface="+mj-lt"/>
                <a:ea typeface="Calibri"/>
                <a:cs typeface="Times New Roman"/>
              </a:rPr>
              <a:t>must</a:t>
            </a:r>
            <a:r>
              <a:rPr lang="en-US" sz="1600" dirty="0">
                <a:latin typeface="+mj-lt"/>
                <a:ea typeface="Calibri"/>
                <a:cs typeface="Times New Roman"/>
              </a:rPr>
              <a:t> be submitted with your bid.  </a:t>
            </a:r>
            <a:r>
              <a:rPr lang="en-US" sz="1600" dirty="0">
                <a:solidFill>
                  <a:srgbClr val="000000"/>
                </a:solidFill>
                <a:latin typeface="+mj-lt"/>
              </a:rPr>
              <a:t>Failure to submit CBI Form 3 will constitute grounds for rejection of your bid.</a:t>
            </a:r>
          </a:p>
          <a:p>
            <a:pPr>
              <a:spcAft>
                <a:spcPts val="600"/>
              </a:spcAft>
              <a:defRPr/>
            </a:pPr>
            <a:r>
              <a:rPr lang="en-US" sz="1600" b="1" dirty="0">
                <a:solidFill>
                  <a:srgbClr val="FF0000"/>
                </a:solidFill>
                <a:highlight>
                  <a:srgbClr val="FFFF00"/>
                </a:highlight>
                <a:ea typeface="Calibri"/>
                <a:cs typeface="Times New Roman"/>
              </a:rPr>
              <a:t> </a:t>
            </a:r>
            <a:endParaRPr lang="en-US" sz="1600" i="1" dirty="0">
              <a:solidFill>
                <a:srgbClr val="7030A0"/>
              </a:solidFill>
              <a:highlight>
                <a:srgbClr val="FFFF00"/>
              </a:highlight>
              <a:ea typeface="Calibri"/>
              <a:cs typeface="Times New Roman"/>
            </a:endParaRPr>
          </a:p>
          <a:p>
            <a:pPr>
              <a:spcAft>
                <a:spcPts val="600"/>
              </a:spcAft>
              <a:defRPr/>
            </a:pPr>
            <a:r>
              <a:rPr lang="en-US" sz="1600" i="1" dirty="0">
                <a:solidFill>
                  <a:srgbClr val="7030A0"/>
                </a:solidFill>
                <a:highlight>
                  <a:srgbClr val="FFFF00"/>
                </a:highlight>
                <a:ea typeface="Calibri"/>
                <a:cs typeface="Times New Roman"/>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39762"/>
          </a:xfrm>
        </p:spPr>
        <p:txBody>
          <a:bodyPr/>
          <a:lstStyle/>
          <a:p>
            <a:r>
              <a:rPr lang="en-US" sz="2000" b="1" dirty="0"/>
              <a:t>City Identified Subcontracting Opportunities </a:t>
            </a:r>
          </a:p>
        </p:txBody>
      </p:sp>
      <p:sp>
        <p:nvSpPr>
          <p:cNvPr id="3" name="Rectangle 2"/>
          <p:cNvSpPr/>
          <p:nvPr/>
        </p:nvSpPr>
        <p:spPr>
          <a:xfrm>
            <a:off x="495300" y="1087650"/>
            <a:ext cx="8153400" cy="830997"/>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sz="1600" dirty="0"/>
              <a:t>The following table list potential SBE, MBE, WBE subcontracting opportunities identified by the City.  This is a potential listing, not all inclusive, Bidders may identify additional or different opportunities: </a:t>
            </a:r>
          </a:p>
        </p:txBody>
      </p:sp>
      <p:graphicFrame>
        <p:nvGraphicFramePr>
          <p:cNvPr id="4" name="Table 3">
            <a:extLst>
              <a:ext uri="{FF2B5EF4-FFF2-40B4-BE49-F238E27FC236}">
                <a16:creationId xmlns:a16="http://schemas.microsoft.com/office/drawing/2014/main" id="{BC4D8059-164D-1625-3FFA-9717F068F05F}"/>
              </a:ext>
            </a:extLst>
          </p:cNvPr>
          <p:cNvGraphicFramePr>
            <a:graphicFrameLocks noGrp="1"/>
          </p:cNvGraphicFramePr>
          <p:nvPr>
            <p:extLst>
              <p:ext uri="{D42A27DB-BD31-4B8C-83A1-F6EECF244321}">
                <p14:modId xmlns:p14="http://schemas.microsoft.com/office/powerpoint/2010/main" val="2379988421"/>
              </p:ext>
            </p:extLst>
          </p:nvPr>
        </p:nvGraphicFramePr>
        <p:xfrm>
          <a:off x="1828800" y="2362200"/>
          <a:ext cx="5715000" cy="2819401"/>
        </p:xfrm>
        <a:graphic>
          <a:graphicData uri="http://schemas.openxmlformats.org/drawingml/2006/table">
            <a:tbl>
              <a:tblPr/>
              <a:tblGrid>
                <a:gridCol w="757062">
                  <a:extLst>
                    <a:ext uri="{9D8B030D-6E8A-4147-A177-3AD203B41FA5}">
                      <a16:colId xmlns:a16="http://schemas.microsoft.com/office/drawing/2014/main" val="4198263911"/>
                    </a:ext>
                  </a:extLst>
                </a:gridCol>
                <a:gridCol w="4957938">
                  <a:extLst>
                    <a:ext uri="{9D8B030D-6E8A-4147-A177-3AD203B41FA5}">
                      <a16:colId xmlns:a16="http://schemas.microsoft.com/office/drawing/2014/main" val="3803172210"/>
                    </a:ext>
                  </a:extLst>
                </a:gridCol>
              </a:tblGrid>
              <a:tr h="336277">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47783930"/>
                  </a:ext>
                </a:extLst>
              </a:tr>
              <a:tr h="336277">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NIGP Code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59582185"/>
                  </a:ext>
                </a:extLst>
              </a:tr>
              <a:tr h="52630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91319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Construction, Curb and Gutter (Includes Maintenance, Repair, and Removal)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98543397"/>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Construction, Sewer and Storm Drain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075299845"/>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91396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Paving/Resurfacing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02649734"/>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91455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Masonry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7754052"/>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96239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Hauling Services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73426787"/>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98814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Erosion Control Services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99184436"/>
                  </a:ext>
                </a:extLst>
              </a:tr>
              <a:tr h="270091">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96239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Hauling Services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32553016"/>
                  </a:ext>
                </a:extLst>
              </a:tr>
            </a:tbl>
          </a:graphicData>
        </a:graphic>
      </p:graphicFrame>
    </p:spTree>
    <p:extLst>
      <p:ext uri="{BB962C8B-B14F-4D97-AF65-F5344CB8AC3E}">
        <p14:creationId xmlns:p14="http://schemas.microsoft.com/office/powerpoint/2010/main" val="42053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5"/>
          <p:cNvSpPr/>
          <p:nvPr/>
        </p:nvSpPr>
        <p:spPr>
          <a:xfrm>
            <a:off x="0" y="1121230"/>
            <a:ext cx="9144000" cy="6130909"/>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sz="1600" dirty="0">
                <a:solidFill>
                  <a:srgbClr val="000000"/>
                </a:solidFill>
              </a:rPr>
              <a:t>City will count SBE, MBE, WBE commitments listed on CBI Form 3 for </a:t>
            </a:r>
            <a:r>
              <a:rPr lang="en-US" sz="1600" b="1" dirty="0">
                <a:solidFill>
                  <a:srgbClr val="000000"/>
                </a:solidFill>
              </a:rPr>
              <a:t>all tier</a:t>
            </a:r>
            <a:r>
              <a:rPr lang="en-US" sz="1600" dirty="0">
                <a:solidFill>
                  <a:srgbClr val="000000"/>
                </a:solidFill>
              </a:rPr>
              <a:t> levels.</a:t>
            </a:r>
          </a:p>
          <a:p>
            <a:pPr marL="285750" indent="-285750">
              <a:spcBef>
                <a:spcPts val="600"/>
              </a:spcBef>
              <a:buFont typeface="Arial" panose="020B0604020202020204" pitchFamily="34" charset="0"/>
              <a:buChar char="•"/>
              <a:defRPr/>
            </a:pPr>
            <a:endParaRPr lang="en-US" sz="1600" dirty="0">
              <a:solidFill>
                <a:srgbClr val="000000"/>
              </a:solidFill>
            </a:endParaRPr>
          </a:p>
          <a:p>
            <a:pPr marL="285750" indent="-285750">
              <a:spcBef>
                <a:spcPts val="600"/>
              </a:spcBef>
              <a:buFont typeface="Arial" panose="020B0604020202020204" pitchFamily="34" charset="0"/>
              <a:buChar char="•"/>
              <a:defRPr/>
            </a:pPr>
            <a:r>
              <a:rPr lang="en-US" sz="1600" dirty="0"/>
              <a:t>The City will give Bidders credit toward meeting the subcontracting goal(s) for City of Charlotte MWSBEs submitted within </a:t>
            </a:r>
            <a:r>
              <a:rPr lang="en-US" sz="1600" b="1" dirty="0"/>
              <a:t>24 hours of the Bid Opening</a:t>
            </a:r>
            <a:r>
              <a:rPr lang="en-US" sz="1600" dirty="0"/>
              <a:t>. </a:t>
            </a:r>
          </a:p>
          <a:p>
            <a:pPr>
              <a:defRPr/>
            </a:pPr>
            <a:endParaRPr lang="en-US" sz="1600" dirty="0">
              <a:solidFill>
                <a:srgbClr val="000000"/>
              </a:solidFill>
            </a:endParaRPr>
          </a:p>
          <a:p>
            <a:pPr marL="285750" indent="-285750">
              <a:buFont typeface="Arial" panose="020B0604020202020204" pitchFamily="34" charset="0"/>
              <a:buChar char="•"/>
              <a:defRPr/>
            </a:pPr>
            <a:r>
              <a:rPr lang="en-US" sz="1600" dirty="0">
                <a:solidFill>
                  <a:srgbClr val="000000"/>
                </a:solidFill>
              </a:rPr>
              <a:t>Expenditures for materials, supplies, and equipment will count for only 60% toward the SBE, MBE, WBE Goal. Bidders should only document this 60% on CBI Form 3.</a:t>
            </a:r>
          </a:p>
          <a:p>
            <a:pPr>
              <a:defRPr/>
            </a:pPr>
            <a:endParaRPr lang="en-US" sz="800" dirty="0">
              <a:solidFill>
                <a:srgbClr val="000000"/>
              </a:solidFill>
            </a:endParaRPr>
          </a:p>
          <a:p>
            <a:pPr>
              <a:defRPr/>
            </a:pPr>
            <a:endParaRPr lang="en-US" sz="800" dirty="0">
              <a:solidFill>
                <a:srgbClr val="000000"/>
              </a:solidFill>
            </a:endParaRPr>
          </a:p>
          <a:p>
            <a:pPr marL="285750" indent="-285750">
              <a:buFont typeface="Arial" panose="020B0604020202020204" pitchFamily="34" charset="0"/>
              <a:buChar char="•"/>
              <a:defRPr/>
            </a:pPr>
            <a:r>
              <a:rPr lang="en-US" sz="1600" dirty="0">
                <a:solidFill>
                  <a:srgbClr val="000000"/>
                </a:solidFill>
              </a:rPr>
              <a:t>When listing SBE, MBE, WBE Commitments note that hauling has been separated out from all other scopes to </a:t>
            </a:r>
            <a:r>
              <a:rPr lang="en-US" sz="1600" dirty="0">
                <a:solidFill>
                  <a:srgbClr val="000000"/>
                </a:solidFill>
                <a:latin typeface="Verdana"/>
              </a:rPr>
              <a:t>allow flexibility in how Primes identify SBE, MBE, WBE hauling commitments. When identifying SBE, MBE, WBE for hauling services:</a:t>
            </a:r>
          </a:p>
          <a:p>
            <a:pPr marL="285750" indent="-285750">
              <a:buFont typeface="Arial" panose="020B0604020202020204" pitchFamily="34" charset="0"/>
              <a:buChar char="•"/>
              <a:defRPr/>
            </a:pPr>
            <a:endParaRPr lang="en-US" sz="800" dirty="0">
              <a:solidFill>
                <a:srgbClr val="000000"/>
              </a:solidFill>
              <a:latin typeface="Verdana"/>
            </a:endParaRPr>
          </a:p>
          <a:p>
            <a:pPr marL="285750" indent="-285750">
              <a:buFont typeface="Arial" panose="020B0604020202020204" pitchFamily="34" charset="0"/>
              <a:buChar char="•"/>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Do not list individual commitments to SBE, MBE, WBE but rather, identify each SBE, MBE, WBE hauler and the total lump sum projected utilization for hauling as a total scope.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List only the fees or commissions charged by the SBE, MBE, WBE.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The cost of materials and supplies will not count as part of the Hauler’s fees or commissions.  </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Bidders are highly encouraged to identify multiple haulers on CBI Form 3 to avoid non-compliance with the CBI Policy.</a:t>
            </a:r>
          </a:p>
          <a:p>
            <a:pPr marL="342900" indent="-342900">
              <a:spcBef>
                <a:spcPct val="20000"/>
              </a:spcBef>
              <a:buFontTx/>
              <a:buChar char="•"/>
              <a:defRPr/>
            </a:pPr>
            <a:endParaRPr lang="en-US" altLang="en-US" sz="1600" kern="0" dirty="0">
              <a:solidFill>
                <a:srgbClr val="000000"/>
              </a:solidFill>
              <a:latin typeface="Verdana"/>
            </a:endParaRPr>
          </a:p>
          <a:p>
            <a:pPr marL="342900" indent="-342900">
              <a:spcBef>
                <a:spcPct val="20000"/>
              </a:spcBef>
              <a:buFontTx/>
              <a:buChar char="•"/>
              <a:defRPr/>
            </a:pPr>
            <a:endParaRPr lang="en-US" altLang="en-US" sz="1600" kern="0" dirty="0">
              <a:solidFill>
                <a:srgbClr val="000000"/>
              </a:solidFill>
              <a:latin typeface="Verdana"/>
            </a:endParaRPr>
          </a:p>
        </p:txBody>
      </p:sp>
      <p:sp>
        <p:nvSpPr>
          <p:cNvPr id="7" name="Rectangle 2"/>
          <p:cNvSpPr txBox="1">
            <a:spLocks noChangeArrowheads="1"/>
          </p:cNvSpPr>
          <p:nvPr/>
        </p:nvSpPr>
        <p:spPr>
          <a:xfrm>
            <a:off x="1676400" y="359229"/>
            <a:ext cx="5486400" cy="457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On the CBI Form 3</a:t>
            </a:r>
            <a:br>
              <a:rPr lang="en-US" altLang="en-US" b="1" kern="0" dirty="0"/>
            </a:br>
            <a:endParaRPr lang="en-US" altLang="en-US" b="1"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 name="Rectangle 2"/>
          <p:cNvSpPr>
            <a:spLocks noChangeArrowheads="1"/>
          </p:cNvSpPr>
          <p:nvPr/>
        </p:nvSpPr>
        <p:spPr bwMode="auto">
          <a:xfrm>
            <a:off x="609600" y="1125568"/>
            <a:ext cx="767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algn="just" eaLnBrk="1" hangingPunct="1">
              <a:spcBef>
                <a:spcPct val="0"/>
              </a:spcBef>
              <a:buNone/>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CBI Policy includes ten (10) GFE categories.</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b="1" u="sng" dirty="0">
                <a:solidFill>
                  <a:srgbClr val="000000"/>
                </a:solidFill>
              </a:rPr>
              <a:t>Minimum</a:t>
            </a:r>
            <a:r>
              <a:rPr lang="en-US" altLang="en-US" sz="1600" dirty="0">
                <a:solidFill>
                  <a:srgbClr val="000000"/>
                </a:solidFill>
              </a:rPr>
              <a:t> GFE Points required is </a:t>
            </a:r>
            <a:r>
              <a:rPr lang="en-US" altLang="en-US" sz="1600" b="1" dirty="0">
                <a:solidFill>
                  <a:srgbClr val="000000"/>
                </a:solidFill>
              </a:rPr>
              <a:t>50</a:t>
            </a:r>
            <a:r>
              <a:rPr lang="en-US" altLang="en-US" sz="1600" dirty="0">
                <a:solidFill>
                  <a:srgbClr val="000000"/>
                </a:solidFill>
              </a:rPr>
              <a:t>.</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Review of GFEs is both qualitative and quantitative.</a:t>
            </a:r>
          </a:p>
          <a:p>
            <a:pPr algn="just" eaLnBrk="1" hangingPunct="1">
              <a:spcBef>
                <a:spcPct val="0"/>
              </a:spcBef>
              <a:defRPr/>
            </a:pPr>
            <a:endParaRPr lang="en-US" altLang="en-US" sz="1600" dirty="0">
              <a:solidFill>
                <a:srgbClr val="000000"/>
              </a:solidFill>
            </a:endParaRPr>
          </a:p>
          <a:p>
            <a:pPr marL="285750" lvl="1" algn="just" eaLnBrk="1" hangingPunct="1">
              <a:spcBef>
                <a:spcPct val="0"/>
              </a:spcBef>
              <a:buFontTx/>
              <a:buChar char="•"/>
              <a:defRPr/>
            </a:pPr>
            <a:r>
              <a:rPr lang="en-US" altLang="en-US" sz="1600" dirty="0">
                <a:solidFill>
                  <a:srgbClr val="000000"/>
                </a:solidFill>
              </a:rPr>
              <a:t>The City no longer sets a minimum number of SBE, MBE, WBE contacts Bidders must make to earn GFE Points for the GFE Contacts Category. </a:t>
            </a:r>
          </a:p>
          <a:p>
            <a:pPr marL="285750" lvl="1" algn="just" eaLnBrk="1" hangingPunct="1">
              <a:spcBef>
                <a:spcPct val="0"/>
              </a:spcBef>
              <a:buFontTx/>
              <a:buChar char="•"/>
              <a:defRPr/>
            </a:pPr>
            <a:endParaRPr lang="en-US" altLang="en-US" sz="1600" dirty="0">
              <a:solidFill>
                <a:srgbClr val="000000"/>
              </a:solidFill>
            </a:endParaRPr>
          </a:p>
          <a:p>
            <a:pPr marL="742950" lvl="2" indent="-285750" algn="just" eaLnBrk="1" hangingPunct="1">
              <a:spcBef>
                <a:spcPct val="0"/>
              </a:spcBef>
              <a:buFont typeface="Wingdings" panose="05000000000000000000" pitchFamily="2" charset="2"/>
              <a:buChar char="v"/>
              <a:defRPr/>
            </a:pPr>
            <a:r>
              <a:rPr lang="en-US" altLang="en-US" sz="1600" dirty="0">
                <a:solidFill>
                  <a:srgbClr val="000000"/>
                </a:solidFill>
              </a:rPr>
              <a:t>Bidders are responsible for documenting to the City’s satisfaction that the Bidder contacted SBE, MBE, WBE in a manner reasonably calculated to meet the SBE, MBE, WBE Goal established for the Contract. </a:t>
            </a:r>
          </a:p>
          <a:p>
            <a:pPr marL="742950" lvl="2" indent="-285750" algn="just" eaLnBrk="1" hangingPunct="1">
              <a:spcBef>
                <a:spcPct val="0"/>
              </a:spcBef>
              <a:buFont typeface="Wingdings" panose="05000000000000000000" pitchFamily="2" charset="2"/>
              <a:buChar char="v"/>
              <a:defRPr/>
            </a:pPr>
            <a:endParaRPr lang="en-US" altLang="en-US" sz="1600" dirty="0">
              <a:solidFill>
                <a:srgbClr val="000000"/>
              </a:solidFill>
            </a:endParaRPr>
          </a:p>
          <a:p>
            <a:pPr lvl="1" algn="just" eaLnBrk="1" hangingPunct="1">
              <a:spcBef>
                <a:spcPct val="0"/>
              </a:spcBef>
              <a:buFont typeface="Wingdings" panose="05000000000000000000" pitchFamily="2" charset="2"/>
              <a:buChar char="v"/>
              <a:defRPr/>
            </a:pPr>
            <a:r>
              <a:rPr lang="en-US" altLang="en-US" sz="1600" dirty="0">
                <a:solidFill>
                  <a:srgbClr val="000000"/>
                </a:solidFill>
              </a:rPr>
              <a:t>Bidders are highly encouraged to cast a wide net for SBE, MBE, WBE contacts across multiple subcontracting areas.</a:t>
            </a:r>
            <a:endParaRPr lang="en-US" altLang="en-US" sz="1400" dirty="0">
              <a:solidFill>
                <a:srgbClr val="000000"/>
              </a:solidFill>
            </a:endParaRPr>
          </a:p>
        </p:txBody>
      </p:sp>
      <p:sp>
        <p:nvSpPr>
          <p:cNvPr id="6" name="Rectangle 2"/>
          <p:cNvSpPr txBox="1">
            <a:spLocks noChangeArrowheads="1"/>
          </p:cNvSpPr>
          <p:nvPr/>
        </p:nvSpPr>
        <p:spPr>
          <a:xfrm>
            <a:off x="2057400" y="342900"/>
            <a:ext cx="51054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br>
              <a:rPr lang="en-US" altLang="en-US" b="1" kern="0" dirty="0"/>
            </a:br>
            <a:endParaRPr lang="en-US" altLang="en-US"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defRPr/>
            </a:pPr>
            <a:r>
              <a:rPr lang="en-US" altLang="en-US" sz="1600" dirty="0"/>
              <a:t>Bidders are highly encouraged to actively and aggressively work towards meeting the SBE, MBE, WBE subcontracting goal.</a:t>
            </a:r>
          </a:p>
          <a:p>
            <a:pPr algn="just" eaLnBrk="1" hangingPunct="1">
              <a:spcBef>
                <a:spcPct val="0"/>
              </a:spcBef>
              <a:defRPr/>
            </a:pPr>
            <a:endParaRPr lang="en-US" altLang="en-US" sz="1600" dirty="0"/>
          </a:p>
          <a:p>
            <a:pPr algn="just" eaLnBrk="1" hangingPunct="1">
              <a:spcBef>
                <a:spcPct val="0"/>
              </a:spcBef>
              <a:defRPr/>
            </a:pPr>
            <a:r>
              <a:rPr lang="en-US" altLang="en-US" sz="1600" dirty="0"/>
              <a:t>In an effort to help Bidders successfully meet the SBE, MBE, WBE goal, the City has identified ten (10) measures, referred to as GFEs, that Primes are encouraged to perform prior to bid opening.</a:t>
            </a:r>
          </a:p>
          <a:p>
            <a:pPr algn="just" eaLnBrk="1" hangingPunct="1">
              <a:spcBef>
                <a:spcPct val="0"/>
              </a:spcBef>
              <a:defRPr/>
            </a:pPr>
            <a:endParaRPr lang="en-US" altLang="en-US" sz="1600" dirty="0"/>
          </a:p>
          <a:p>
            <a:pPr algn="just" eaLnBrk="1" hangingPunct="1">
              <a:spcBef>
                <a:spcPct val="0"/>
              </a:spcBef>
              <a:defRPr/>
            </a:pPr>
            <a:r>
              <a:rPr lang="en-US" altLang="en-US" sz="1600" dirty="0"/>
              <a:t>If after negotiating in good faith a bidder is not able to meet the established SBE, MBE, WBE subcontracting goal, Bidder’s will be required to submit all GFE supporting documentation.</a:t>
            </a:r>
          </a:p>
          <a:p>
            <a:pPr algn="just" eaLnBrk="1" hangingPunct="1">
              <a:spcBef>
                <a:spcPct val="0"/>
              </a:spcBef>
              <a:defRPr/>
            </a:pPr>
            <a:endParaRPr lang="en-US" altLang="en-US" sz="1600" dirty="0"/>
          </a:p>
          <a:p>
            <a:pPr algn="just" eaLnBrk="1" hangingPunct="1">
              <a:spcBef>
                <a:spcPct val="0"/>
              </a:spcBef>
              <a:defRPr/>
            </a:pPr>
            <a:r>
              <a:rPr lang="en-US" altLang="en-US" sz="1600" dirty="0"/>
              <a:t>Failure to meet the SBE, MBE, WBE Goal and the Good Faith Efforts will constitute grounds for rejection of your bid.</a:t>
            </a:r>
          </a:p>
          <a:p>
            <a:pPr marL="0" indent="0" algn="just" eaLnBrk="1" hangingPunct="1">
              <a:spcBef>
                <a:spcPct val="0"/>
              </a:spcBef>
              <a:buFontTx/>
              <a:buNone/>
              <a:defRPr/>
            </a:pPr>
            <a:endParaRPr lang="en-US" altLang="en-US" sz="1600" dirty="0"/>
          </a:p>
          <a:p>
            <a:pPr marL="0" indent="0" algn="just" eaLnBrk="1" hangingPunct="1">
              <a:spcBef>
                <a:spcPct val="0"/>
              </a:spcBef>
              <a:buFontTx/>
              <a:buNone/>
              <a:defRPr/>
            </a:pPr>
            <a:endParaRPr lang="en-US" altLang="en-US" sz="1600" dirty="0"/>
          </a:p>
          <a:p>
            <a:pPr marL="0" indent="0" algn="ctr" eaLnBrk="1" hangingPunct="1">
              <a:spcBef>
                <a:spcPct val="0"/>
              </a:spcBef>
              <a:buFontTx/>
              <a:buNone/>
              <a:defRPr/>
            </a:pPr>
            <a:r>
              <a:rPr lang="en-US" altLang="en-US" sz="1600" b="1" dirty="0"/>
              <a:t>All actions necessary to earn GFEs </a:t>
            </a:r>
          </a:p>
          <a:p>
            <a:pPr marL="0" indent="0" algn="ctr" eaLnBrk="1" hangingPunct="1">
              <a:spcBef>
                <a:spcPct val="0"/>
              </a:spcBef>
              <a:buFontTx/>
              <a:buNone/>
              <a:defRPr/>
            </a:pPr>
            <a:r>
              <a:rPr lang="en-US" altLang="en-US" sz="1600" b="1" u="sng" dirty="0"/>
              <a:t>must</a:t>
            </a:r>
            <a:r>
              <a:rPr lang="en-US" altLang="en-US" sz="1600" b="1" dirty="0"/>
              <a:t> be performed prior to bid opening.</a:t>
            </a:r>
          </a:p>
          <a:p>
            <a:pPr marL="0" indent="0" algn="just" eaLnBrk="1" hangingPunct="1">
              <a:lnSpc>
                <a:spcPct val="150000"/>
              </a:lnSpc>
              <a:spcBef>
                <a:spcPct val="0"/>
              </a:spcBef>
              <a:buFontTx/>
              <a:buNone/>
              <a:defRPr/>
            </a:pPr>
            <a:endParaRPr lang="en-US" altLang="en-US" sz="1800" dirty="0"/>
          </a:p>
          <a:p>
            <a:pPr algn="just" eaLnBrk="1" hangingPunct="1">
              <a:lnSpc>
                <a:spcPct val="150000"/>
              </a:lnSpc>
              <a:spcBef>
                <a:spcPct val="0"/>
              </a:spcBef>
              <a:defRPr/>
            </a:pPr>
            <a:endParaRPr lang="en-US" altLang="en-US" sz="1400" dirty="0"/>
          </a:p>
        </p:txBody>
      </p:sp>
      <p:sp>
        <p:nvSpPr>
          <p:cNvPr id="7" name="Rectangle 2"/>
          <p:cNvSpPr txBox="1">
            <a:spLocks noChangeArrowheads="1"/>
          </p:cNvSpPr>
          <p:nvPr/>
        </p:nvSpPr>
        <p:spPr>
          <a:xfrm>
            <a:off x="1752600" y="228600"/>
            <a:ext cx="5638800" cy="6096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934200" cy="639762"/>
          </a:xfrm>
        </p:spPr>
        <p:txBody>
          <a:bodyPr/>
          <a:lstStyle/>
          <a:p>
            <a:r>
              <a:rPr lang="en-US" b="1" dirty="0"/>
              <a:t>Most commonly claimed GFEs</a:t>
            </a:r>
            <a:endParaRPr lang="en-US" b="1" strike="sngStrike" dirty="0"/>
          </a:p>
        </p:txBody>
      </p:sp>
      <p:sp>
        <p:nvSpPr>
          <p:cNvPr id="3" name="Rectangle 2"/>
          <p:cNvSpPr/>
          <p:nvPr/>
        </p:nvSpPr>
        <p:spPr>
          <a:xfrm>
            <a:off x="152400" y="1219200"/>
            <a:ext cx="8915400" cy="5632311"/>
          </a:xfrm>
          <a:prstGeom prst="rect">
            <a:avLst/>
          </a:prstGeom>
        </p:spPr>
        <p:txBody>
          <a:bodyPr wrap="square">
            <a:spAutoFit/>
          </a:bodyPr>
          <a:lstStyle/>
          <a:p>
            <a:pPr>
              <a:spcAft>
                <a:spcPts val="600"/>
              </a:spcAft>
              <a:defRPr/>
            </a:pPr>
            <a:r>
              <a:rPr lang="en-US" sz="1400" dirty="0"/>
              <a:t>***Please read the GFE descriptions on how to meet each GFE carefully and note that </a:t>
            </a:r>
            <a:r>
              <a:rPr lang="en-US" sz="1400" u="sng" dirty="0"/>
              <a:t>all</a:t>
            </a:r>
            <a:r>
              <a:rPr lang="en-US" sz="1400" dirty="0"/>
              <a:t> actions necessary to earn the GFE points must be done prior to the Bid Opening.***</a:t>
            </a:r>
          </a:p>
          <a:p>
            <a:pPr marL="342900" indent="-342900">
              <a:spcAft>
                <a:spcPts val="600"/>
              </a:spcAft>
              <a:buFont typeface="Arial" panose="020B0604020202020204" pitchFamily="34" charset="0"/>
              <a:buChar char="•"/>
              <a:defRPr/>
            </a:pPr>
            <a:r>
              <a:rPr lang="en-US" sz="1400" dirty="0"/>
              <a:t>To receive credit:</a:t>
            </a:r>
          </a:p>
          <a:p>
            <a:pPr marL="342900" indent="-342900">
              <a:spcAft>
                <a:spcPts val="600"/>
              </a:spcAft>
              <a:buFont typeface="Arial" panose="020B0604020202020204" pitchFamily="34" charset="0"/>
              <a:buChar char="•"/>
              <a:defRPr/>
            </a:pPr>
            <a:r>
              <a:rPr lang="en-US" sz="1400" b="1" dirty="0"/>
              <a:t>5.3.1:  Contacts.  </a:t>
            </a:r>
            <a:r>
              <a:rPr lang="en-US" sz="1400" dirty="0"/>
              <a:t>Perform A –G.</a:t>
            </a:r>
            <a:endParaRPr lang="en-US" sz="1400" b="1" dirty="0"/>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2</a:t>
            </a:r>
            <a:r>
              <a:rPr lang="en-US" sz="1400" b="1" dirty="0"/>
              <a:t>:</a:t>
            </a:r>
            <a:r>
              <a:rPr lang="en-US" sz="1400" b="1" dirty="0">
                <a:solidFill>
                  <a:srgbClr val="FF0000"/>
                </a:solidFill>
              </a:rPr>
              <a:t> </a:t>
            </a:r>
            <a:r>
              <a:rPr lang="en-US" sz="1400" b="1" dirty="0"/>
              <a:t>Making Plans Available</a:t>
            </a:r>
            <a:r>
              <a:rPr lang="en-US" sz="1400" dirty="0"/>
              <a:t>. List in your solicitation, submitted to SBE, MBE, WBEs at least 10 days prior to the Bid Opening, the availability of the plans and specs and the location or method of free accessibility. </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3</a:t>
            </a:r>
            <a:r>
              <a:rPr lang="en-US" sz="1400" b="1" dirty="0"/>
              <a:t>:</a:t>
            </a:r>
            <a:r>
              <a:rPr lang="en-US" sz="1400" b="1" dirty="0">
                <a:solidFill>
                  <a:srgbClr val="FF0000"/>
                </a:solidFill>
              </a:rPr>
              <a:t> </a:t>
            </a:r>
            <a:r>
              <a:rPr lang="en-US" sz="1400" b="1" dirty="0"/>
              <a:t>Breaking Down Work</a:t>
            </a:r>
            <a:r>
              <a:rPr lang="en-US" sz="1400" dirty="0"/>
              <a:t>. The scope of work to be broken down or combined to facilitate SBE, MBE, WBE participation must be stated in your solicitation; simply listing scopes of work in your solicitation is not sufficient and will not be given credit. </a:t>
            </a:r>
          </a:p>
          <a:p>
            <a:pPr marL="342900" indent="-342900">
              <a:spcAft>
                <a:spcPts val="600"/>
              </a:spcAft>
              <a:buFont typeface="Arial" panose="020B0604020202020204" pitchFamily="34" charset="0"/>
              <a:buChar char="•"/>
              <a:defRPr/>
            </a:pPr>
            <a:r>
              <a:rPr lang="en-US" sz="1400" b="1" dirty="0"/>
              <a:t>5.3.4: Working with SBE, MBE, WBE Assistance Organizations</a:t>
            </a:r>
            <a:r>
              <a:rPr lang="en-US" sz="1400" dirty="0"/>
              <a:t>.  The four CBI-approved organizations are listed in Section 3.3 in the CBI Section of the spec book.</a:t>
            </a:r>
          </a:p>
          <a:p>
            <a:pPr marL="342900" indent="-342900">
              <a:spcAft>
                <a:spcPts val="600"/>
              </a:spcAft>
              <a:buFont typeface="Arial" panose="020B0604020202020204" pitchFamily="34" charset="0"/>
              <a:buChar char="•"/>
              <a:defRPr/>
            </a:pPr>
            <a:r>
              <a:rPr lang="en-US" sz="1400" b="1" dirty="0"/>
              <a:t>5.3.7:  Negotiating in Good Faith with SBE, MBE, WBEs</a:t>
            </a:r>
            <a:r>
              <a:rPr lang="en-US" sz="1400" dirty="0"/>
              <a:t>.  Documentation showing back and forth dialogue will be requested.</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10</a:t>
            </a:r>
            <a:r>
              <a:rPr lang="en-US" sz="1400" b="1" dirty="0"/>
              <a:t>:</a:t>
            </a:r>
            <a:r>
              <a:rPr lang="en-US" sz="1400" dirty="0"/>
              <a:t> – </a:t>
            </a:r>
            <a:r>
              <a:rPr lang="en-US" sz="1400" b="1" dirty="0"/>
              <a:t>Quick Pay Agreements on the Construction Contract Up For Award</a:t>
            </a:r>
            <a:r>
              <a:rPr lang="en-US" sz="1400" dirty="0"/>
              <a:t>. State in your solicitation sent to each SBE, MBE, WBE the following “Quick Pay Commitment”: </a:t>
            </a:r>
          </a:p>
          <a:p>
            <a:pPr marL="342900" indent="-342900">
              <a:spcAft>
                <a:spcPts val="600"/>
              </a:spcAft>
              <a:buFont typeface="Arial" panose="020B0604020202020204" pitchFamily="34" charset="0"/>
              <a:buChar char="•"/>
              <a:defRPr/>
            </a:pPr>
            <a:r>
              <a:rPr lang="en-US" sz="1200" dirty="0"/>
              <a:t>________________ </a:t>
            </a:r>
            <a:r>
              <a:rPr lang="en-US" sz="1200" i="1" dirty="0"/>
              <a:t>(your company name)</a:t>
            </a:r>
            <a:r>
              <a:rPr lang="en-US" sz="1200" dirty="0"/>
              <a:t> agrees to provide quick pay to the Minority and Small Business Enterprise (SBE, MBE, WBE) contractors and suppliers in connection with the Contract to meet cash-flow demands for the project referenced herein.  The term “quick pay” means a commitment to </a:t>
            </a:r>
            <a:r>
              <a:rPr lang="en-US" sz="1200" dirty="0">
                <a:solidFill>
                  <a:srgbClr val="FF0000"/>
                </a:solidFill>
              </a:rPr>
              <a:t>pay all SBE, MBE, WBEs participating in the Contract within twenty (20) days after confirmation that performance has been properly completed. </a:t>
            </a:r>
          </a:p>
          <a:p>
            <a:pPr marL="342900" indent="-342900">
              <a:spcAft>
                <a:spcPts val="600"/>
              </a:spcAft>
              <a:buFont typeface="Arial" panose="020B0604020202020204" pitchFamily="34" charset="0"/>
              <a:buChar char="•"/>
              <a:defRPr/>
            </a:pPr>
            <a:endParaRPr lang="en-US" sz="1200" b="1" dirty="0">
              <a:solidFill>
                <a:srgbClr val="FF0000"/>
              </a:solidFill>
            </a:endParaRPr>
          </a:p>
          <a:p>
            <a:pPr algn="ctr">
              <a:spcAft>
                <a:spcPts val="600"/>
              </a:spcAft>
              <a:defRPr/>
            </a:pPr>
            <a:r>
              <a:rPr lang="en-US" sz="1400" b="1" dirty="0">
                <a:solidFill>
                  <a:srgbClr val="FF0000"/>
                </a:solidFill>
              </a:rPr>
              <a:t>*</a:t>
            </a:r>
            <a:r>
              <a:rPr lang="en-US" sz="1400" dirty="0">
                <a:solidFill>
                  <a:srgbClr val="FF0000"/>
                </a:solidFill>
              </a:rPr>
              <a:t>A bidder may receive credit for these GFEs </a:t>
            </a:r>
            <a:r>
              <a:rPr lang="en-US" sz="1400" b="1" u="sng" dirty="0">
                <a:solidFill>
                  <a:srgbClr val="FF0000"/>
                </a:solidFill>
              </a:rPr>
              <a:t>only</a:t>
            </a:r>
            <a:r>
              <a:rPr lang="en-US" sz="1400" dirty="0">
                <a:solidFill>
                  <a:srgbClr val="FF0000"/>
                </a:solidFill>
              </a:rPr>
              <a:t> if it receives credit for GFE 5.3.1.</a:t>
            </a:r>
          </a:p>
        </p:txBody>
      </p:sp>
    </p:spTree>
    <p:extLst>
      <p:ext uri="{BB962C8B-B14F-4D97-AF65-F5344CB8AC3E}">
        <p14:creationId xmlns:p14="http://schemas.microsoft.com/office/powerpoint/2010/main" val="1686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10200" cy="639762"/>
          </a:xfrm>
        </p:spPr>
        <p:txBody>
          <a:bodyPr/>
          <a:lstStyle/>
          <a:p>
            <a:r>
              <a:rPr lang="en-US" b="1" dirty="0"/>
              <a:t>Quick Pay Policy Sample</a:t>
            </a:r>
            <a:endParaRPr lang="en-US" b="1" strike="sngStrike" dirty="0"/>
          </a:p>
        </p:txBody>
      </p:sp>
      <p:sp>
        <p:nvSpPr>
          <p:cNvPr id="5" name="Content Placeholder 4"/>
          <p:cNvSpPr>
            <a:spLocks noGrp="1"/>
          </p:cNvSpPr>
          <p:nvPr>
            <p:ph idx="1"/>
          </p:nvPr>
        </p:nvSpPr>
        <p:spPr>
          <a:xfrm>
            <a:off x="457200" y="1143000"/>
            <a:ext cx="8229600" cy="5562600"/>
          </a:xfrm>
        </p:spPr>
        <p:txBody>
          <a:bodyPr/>
          <a:lstStyle/>
          <a:p>
            <a:pPr marL="0" indent="0" algn="ctr">
              <a:buNone/>
            </a:pPr>
            <a:r>
              <a:rPr lang="en-US" sz="1400" b="1" dirty="0"/>
              <a:t>Quick Pay Policy</a:t>
            </a:r>
          </a:p>
          <a:p>
            <a:pPr marL="0" indent="0" algn="ctr">
              <a:buNone/>
            </a:pPr>
            <a:r>
              <a:rPr lang="en-US" sz="1400" b="1" dirty="0"/>
              <a:t>For</a:t>
            </a:r>
          </a:p>
          <a:p>
            <a:r>
              <a:rPr lang="en-US" sz="1000" b="1" dirty="0"/>
              <a:t>Project Number:</a:t>
            </a:r>
            <a:r>
              <a:rPr lang="en-US" sz="1000" dirty="0"/>
              <a:t> ________________________</a:t>
            </a:r>
          </a:p>
          <a:p>
            <a:r>
              <a:rPr lang="en-US" sz="1000" b="1" dirty="0"/>
              <a:t>Project Name:</a:t>
            </a:r>
            <a:r>
              <a:rPr lang="en-US" sz="1000" dirty="0"/>
              <a:t>__________________________________</a:t>
            </a:r>
          </a:p>
          <a:p>
            <a:r>
              <a:rPr lang="en-US" sz="1000" b="1" dirty="0"/>
              <a:t>Project Owner Name:</a:t>
            </a:r>
            <a:r>
              <a:rPr lang="en-US" sz="1000" dirty="0"/>
              <a:t>  CHARLOTTE WATER</a:t>
            </a:r>
          </a:p>
          <a:p>
            <a:pPr marL="0" indent="0">
              <a:buNone/>
            </a:pPr>
            <a:endParaRPr lang="en-US" sz="1000" dirty="0"/>
          </a:p>
          <a:p>
            <a:pPr marL="0" indent="0">
              <a:buNone/>
            </a:pPr>
            <a:r>
              <a:rPr lang="en-US" sz="1000" dirty="0">
                <a:solidFill>
                  <a:srgbClr val="FF0000"/>
                </a:solidFill>
              </a:rPr>
              <a:t>________________ </a:t>
            </a:r>
            <a:r>
              <a:rPr lang="en-US" sz="1000" i="1" dirty="0">
                <a:solidFill>
                  <a:srgbClr val="FF0000"/>
                </a:solidFill>
              </a:rPr>
              <a:t>(your company name)</a:t>
            </a:r>
            <a:r>
              <a:rPr lang="en-US" sz="1000" dirty="0">
                <a:solidFill>
                  <a:srgbClr val="FF0000"/>
                </a:solidFill>
              </a:rPr>
              <a:t> agrees to provide quick pay to the Minority and Small Business Enterprise (SBE, MBE, WBE) contractors and suppliers in connection with the Contract to meet cash-flow demands for the project referenced herein.  The term “quick pay” means a commitment to pay all SBE, MBE, WBEs participating in the Contract within twenty (20) days after confirmation that performance has been properly completed. </a:t>
            </a:r>
          </a:p>
          <a:p>
            <a:pPr marL="0" indent="0">
              <a:buNone/>
            </a:pPr>
            <a:endParaRPr lang="en-US" sz="1000" dirty="0"/>
          </a:p>
          <a:p>
            <a:pPr marL="0" indent="0">
              <a:buNone/>
            </a:pPr>
            <a:r>
              <a:rPr lang="en-US" sz="1000" dirty="0"/>
              <a:t>This POLICY for QUICK PAY is hereby adopted by ________________________ (your company name) for the project referenced herein this ___________ day of __________________, 20____.</a:t>
            </a:r>
          </a:p>
          <a:p>
            <a:pPr marL="0" indent="0" algn="r">
              <a:buNone/>
            </a:pPr>
            <a:r>
              <a:rPr lang="en-US" sz="1000" dirty="0"/>
              <a:t>________________________</a:t>
            </a:r>
          </a:p>
          <a:p>
            <a:pPr marL="0" indent="0" algn="r">
              <a:buNone/>
            </a:pPr>
            <a:r>
              <a:rPr lang="en-US" sz="1000" dirty="0"/>
              <a:t>CONTRACTOR NAME</a:t>
            </a:r>
          </a:p>
          <a:p>
            <a:pPr marL="0" indent="0" algn="r">
              <a:buNone/>
            </a:pPr>
            <a:r>
              <a:rPr lang="en-US" sz="1000" dirty="0"/>
              <a:t>________________________</a:t>
            </a:r>
          </a:p>
          <a:p>
            <a:pPr marL="0" indent="0" algn="r">
              <a:buNone/>
            </a:pPr>
            <a:r>
              <a:rPr lang="en-US" sz="1000" dirty="0"/>
              <a:t>STREET ADDRESS</a:t>
            </a:r>
          </a:p>
          <a:p>
            <a:pPr marL="0" indent="0" algn="r">
              <a:buNone/>
            </a:pPr>
            <a:r>
              <a:rPr lang="en-US" sz="1000" dirty="0"/>
              <a:t>________________________</a:t>
            </a:r>
          </a:p>
          <a:p>
            <a:pPr marL="0" indent="0" algn="r">
              <a:buNone/>
            </a:pPr>
            <a:r>
              <a:rPr lang="en-US" sz="1000" dirty="0"/>
              <a:t>CITY, STATE, ZIP</a:t>
            </a:r>
          </a:p>
          <a:p>
            <a:pPr marL="0" indent="0" algn="r">
              <a:buNone/>
            </a:pPr>
            <a:r>
              <a:rPr lang="en-US" sz="1000" dirty="0"/>
              <a:t>________________________</a:t>
            </a:r>
          </a:p>
          <a:p>
            <a:pPr marL="0" indent="0" algn="r">
              <a:buNone/>
            </a:pPr>
            <a:r>
              <a:rPr lang="en-US" sz="1000" dirty="0"/>
              <a:t>PHONE NUMBER</a:t>
            </a:r>
          </a:p>
          <a:p>
            <a:pPr marL="0" indent="0" algn="r">
              <a:buNone/>
            </a:pPr>
            <a:endParaRPr lang="en-US" sz="1000" dirty="0"/>
          </a:p>
          <a:p>
            <a:pPr marL="0" indent="0" algn="r">
              <a:buNone/>
            </a:pPr>
            <a:r>
              <a:rPr lang="en-US" sz="1000" dirty="0"/>
              <a:t>________________________</a:t>
            </a:r>
          </a:p>
          <a:p>
            <a:pPr marL="0" indent="0" algn="r">
              <a:buNone/>
            </a:pPr>
            <a:r>
              <a:rPr lang="en-US" sz="1000" dirty="0"/>
              <a:t>SIGNATURE</a:t>
            </a:r>
          </a:p>
          <a:p>
            <a:pPr marL="0" indent="0">
              <a:buNone/>
            </a:pPr>
            <a:r>
              <a:rPr lang="en-US" sz="1000" dirty="0"/>
              <a:t>Subscribed and Sworn before me</a:t>
            </a:r>
          </a:p>
          <a:p>
            <a:pPr marL="0" indent="0">
              <a:buNone/>
            </a:pPr>
            <a:r>
              <a:rPr lang="en-US" sz="1000" dirty="0"/>
              <a:t>this ____ day of __________________, 20____</a:t>
            </a:r>
          </a:p>
          <a:p>
            <a:pPr marL="0" indent="0">
              <a:buNone/>
            </a:pPr>
            <a:r>
              <a:rPr lang="en-US" sz="1000" dirty="0"/>
              <a:t>__________________________________</a:t>
            </a:r>
          </a:p>
          <a:p>
            <a:pPr marL="0" indent="0">
              <a:buNone/>
            </a:pPr>
            <a:r>
              <a:rPr lang="en-US" sz="1000" i="1" dirty="0"/>
              <a:t>                             Signature</a:t>
            </a:r>
          </a:p>
          <a:p>
            <a:pPr marL="0" indent="0">
              <a:buNone/>
            </a:pPr>
            <a:r>
              <a:rPr lang="en-US" sz="1000" dirty="0"/>
              <a:t>My commission expires ________________________</a:t>
            </a:r>
          </a:p>
          <a:p>
            <a:pPr marL="0" indent="0">
              <a:buNone/>
            </a:pPr>
            <a:endParaRPr lang="en-US" sz="1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44526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98B0E1444B5429816B8D8F9ADF852" ma:contentTypeVersion="1" ma:contentTypeDescription="Create a new document." ma:contentTypeScope="" ma:versionID="85a9abad5d92e7f78cafa31c965615a1">
  <xsd:schema xmlns:xsd="http://www.w3.org/2001/XMLSchema" xmlns:xs="http://www.w3.org/2001/XMLSchema" xmlns:p="http://schemas.microsoft.com/office/2006/metadata/properties" xmlns:ns2="e344b421-eb63-4214-80ec-5435979da655" targetNamespace="http://schemas.microsoft.com/office/2006/metadata/properties" ma:root="true" ma:fieldsID="10d5407a2ea8773a762fcf4c3ef1b154" ns2:_="">
    <xsd:import namespace="e344b421-eb63-4214-80ec-5435979da655"/>
    <xsd:element name="properties">
      <xsd:complexType>
        <xsd:sequence>
          <xsd:element name="documentManagement">
            <xsd:complexType>
              <xsd:all>
                <xsd:element ref="ns2:Slide_x0020_Type"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4b421-eb63-4214-80ec-5435979da655" elementFormDefault="qualified">
    <xsd:import namespace="http://schemas.microsoft.com/office/2006/documentManagement/types"/>
    <xsd:import namespace="http://schemas.microsoft.com/office/infopath/2007/PartnerControls"/>
    <xsd:element name="Slide_x0020_Type" ma:index="8" nillable="true" ma:displayName="Slide Type" ma:internalName="Slide_x0020_Type">
      <xsd:simpleType>
        <xsd:restriction base="dms:Text">
          <xsd:maxLength value="255"/>
        </xsd:restriction>
      </xsd:simpleType>
    </xsd:element>
    <xsd:element name="Use" ma:index="9" nillable="true" ma:displayName="Use" ma:internalName="U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lide_x0020_Type xmlns="e344b421-eb63-4214-80ec-5435979da655">Cover Slide</Slide_x0020_Type>
    <Use xmlns="e344b421-eb63-4214-80ec-5435979da655">Focus Areas</Use>
  </documentManagement>
</p:properties>
</file>

<file path=customXml/itemProps1.xml><?xml version="1.0" encoding="utf-8"?>
<ds:datastoreItem xmlns:ds="http://schemas.openxmlformats.org/officeDocument/2006/customXml" ds:itemID="{8C0F5F3C-70F6-48E5-9877-693707106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4b421-eb63-4214-80ec-5435979da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F817C3-CF6B-4A0F-978E-3B8DAA1D2878}">
  <ds:schemaRefs>
    <ds:schemaRef ds:uri="http://schemas.microsoft.com/sharepoint/v3/contenttype/forms"/>
  </ds:schemaRefs>
</ds:datastoreItem>
</file>

<file path=customXml/itemProps3.xml><?xml version="1.0" encoding="utf-8"?>
<ds:datastoreItem xmlns:ds="http://schemas.openxmlformats.org/officeDocument/2006/customXml" ds:itemID="{C0DD14D3-23B8-4E2F-AE12-F15F4D42C3B9}">
  <ds:schemaRefs>
    <ds:schemaRef ds:uri="http://schemas.microsoft.com/office/2006/metadata/longProperties"/>
  </ds:schemaRefs>
</ds:datastoreItem>
</file>

<file path=customXml/itemProps4.xml><?xml version="1.0" encoding="utf-8"?>
<ds:datastoreItem xmlns:ds="http://schemas.openxmlformats.org/officeDocument/2006/customXml" ds:itemID="{2763E27A-4F01-4903-9837-B93CEA760D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44b421-eb63-4214-80ec-5435979da65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9569</TotalTime>
  <Words>2014</Words>
  <Application>Microsoft Office PowerPoint</Application>
  <PresentationFormat>On-screen Show (4:3)</PresentationFormat>
  <Paragraphs>232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Verdana</vt:lpstr>
      <vt:lpstr>Wingdings</vt:lpstr>
      <vt:lpstr>Default Design</vt:lpstr>
      <vt:lpstr>PowerPoint Presentation</vt:lpstr>
      <vt:lpstr>PowerPoint Presentation</vt:lpstr>
      <vt:lpstr>PowerPoint Presentation</vt:lpstr>
      <vt:lpstr>City Identified Subcontracting Opportunities </vt:lpstr>
      <vt:lpstr>PowerPoint Presentation</vt:lpstr>
      <vt:lpstr>PowerPoint Presentation</vt:lpstr>
      <vt:lpstr>PowerPoint Presentation</vt:lpstr>
      <vt:lpstr>Most commonly claimed GFEs</vt:lpstr>
      <vt:lpstr>Quick Pay Policy Sample</vt:lpstr>
      <vt:lpstr>PowerPoint Presentation</vt:lpstr>
      <vt:lpstr>PowerPoint Presentation</vt:lpstr>
      <vt:lpstr>PowerPoint Presentation</vt:lpstr>
      <vt:lpstr>PowerPoint Presentation</vt:lpstr>
      <vt:lpstr>PowerPoint Presentation</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amullis</dc:creator>
  <cp:lastModifiedBy>Osborne, Katherine</cp:lastModifiedBy>
  <cp:revision>448</cp:revision>
  <cp:lastPrinted>2019-10-31T16:10:42Z</cp:lastPrinted>
  <dcterms:created xsi:type="dcterms:W3CDTF">2007-12-18T14:21:11Z</dcterms:created>
  <dcterms:modified xsi:type="dcterms:W3CDTF">2023-05-23T20:35:03Z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2700.00000000000</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ntentTypeId">
    <vt:lpwstr>0x010100FCF0FF83441C304899B51EB6F233F134</vt:lpwstr>
  </property>
</Properties>
</file>